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97" r:id="rId1"/>
  </p:sldMasterIdLst>
  <p:notesMasterIdLst>
    <p:notesMasterId r:id="rId46"/>
  </p:notesMasterIdLst>
  <p:sldIdLst>
    <p:sldId id="309" r:id="rId2"/>
    <p:sldId id="443" r:id="rId3"/>
    <p:sldId id="453" r:id="rId4"/>
    <p:sldId id="515" r:id="rId5"/>
    <p:sldId id="528" r:id="rId6"/>
    <p:sldId id="527" r:id="rId7"/>
    <p:sldId id="403" r:id="rId8"/>
    <p:sldId id="488" r:id="rId9"/>
    <p:sldId id="460" r:id="rId10"/>
    <p:sldId id="529" r:id="rId11"/>
    <p:sldId id="461" r:id="rId12"/>
    <p:sldId id="530" r:id="rId13"/>
    <p:sldId id="531" r:id="rId14"/>
    <p:sldId id="463" r:id="rId15"/>
    <p:sldId id="516" r:id="rId16"/>
    <p:sldId id="517" r:id="rId17"/>
    <p:sldId id="490" r:id="rId18"/>
    <p:sldId id="509" r:id="rId19"/>
    <p:sldId id="518" r:id="rId20"/>
    <p:sldId id="525" r:id="rId21"/>
    <p:sldId id="526" r:id="rId22"/>
    <p:sldId id="519" r:id="rId23"/>
    <p:sldId id="520" r:id="rId24"/>
    <p:sldId id="522" r:id="rId25"/>
    <p:sldId id="523" r:id="rId26"/>
    <p:sldId id="524" r:id="rId27"/>
    <p:sldId id="504" r:id="rId28"/>
    <p:sldId id="510" r:id="rId29"/>
    <p:sldId id="492" r:id="rId30"/>
    <p:sldId id="493" r:id="rId31"/>
    <p:sldId id="495" r:id="rId32"/>
    <p:sldId id="496" r:id="rId33"/>
    <p:sldId id="514" r:id="rId34"/>
    <p:sldId id="502" r:id="rId35"/>
    <p:sldId id="497" r:id="rId36"/>
    <p:sldId id="505" r:id="rId37"/>
    <p:sldId id="506" r:id="rId38"/>
    <p:sldId id="507" r:id="rId39"/>
    <p:sldId id="498" r:id="rId40"/>
    <p:sldId id="508" r:id="rId41"/>
    <p:sldId id="500" r:id="rId42"/>
    <p:sldId id="512" r:id="rId43"/>
    <p:sldId id="501" r:id="rId44"/>
    <p:sldId id="489" r:id="rId45"/>
  </p:sldIdLst>
  <p:sldSz cx="12192000" cy="6858000"/>
  <p:notesSz cx="6858000" cy="9144000"/>
  <p:embeddedFontLst>
    <p:embeddedFont>
      <p:font typeface="B Nazanin" pitchFamily="2" charset="-78"/>
      <p:regular r:id="rId47"/>
      <p:bold r:id="rId48"/>
    </p:embeddedFont>
    <p:embeddedFont>
      <p:font typeface="Calibri" panose="020F0502020204030204" pitchFamily="34" charset="0"/>
      <p:regular r:id="rId49"/>
      <p:bold r:id="rId50"/>
      <p:italic r:id="rId51"/>
      <p:boldItalic r:id="rId52"/>
    </p:embeddedFont>
    <p:embeddedFont>
      <p:font typeface="Corbel" panose="020B0503020204020204" pitchFamily="34" charset="0"/>
      <p:regular r:id="rId53"/>
      <p:bold r:id="rId54"/>
      <p:italic r:id="rId55"/>
      <p:boldItalic r:id="rId56"/>
    </p:embeddedFont>
    <p:embeddedFont>
      <p:font typeface="Tahoma" panose="020B0604030504040204" pitchFamily="34" charset="0"/>
      <p:regular r:id="rId57"/>
      <p:bold r:id="rId58"/>
    </p:embeddedFont>
  </p:embeddedFontLst>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54" y="66"/>
      </p:cViewPr>
      <p:guideLst>
        <p:guide orient="horz" pos="2160"/>
        <p:guide pos="3840"/>
      </p:guideLst>
    </p:cSldViewPr>
  </p:slideViewPr>
  <p:notesTextViewPr>
    <p:cViewPr>
      <p:scale>
        <a:sx n="1" d="1"/>
        <a:sy n="1" d="1"/>
      </p:scale>
      <p:origin x="0" y="0"/>
    </p:cViewPr>
  </p:notesTextViewPr>
  <p:sorterViewPr>
    <p:cViewPr varScale="1">
      <p:scale>
        <a:sx n="1" d="1"/>
        <a:sy n="1" d="1"/>
      </p:scale>
      <p:origin x="0" y="-1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font" Target="fonts/font1.fntdata" /><Relationship Id="rId50" Type="http://schemas.openxmlformats.org/officeDocument/2006/relationships/font" Target="fonts/font4.fntdata" /><Relationship Id="rId55" Type="http://schemas.openxmlformats.org/officeDocument/2006/relationships/font" Target="fonts/font9.fntdata" /><Relationship Id="rId63"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font" Target="fonts/font8.fntdata" /><Relationship Id="rId62"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font" Target="fonts/font7.fntdata" /><Relationship Id="rId58" Type="http://schemas.openxmlformats.org/officeDocument/2006/relationships/font" Target="fonts/font12.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font" Target="fonts/font3.fntdata" /><Relationship Id="rId57" Type="http://schemas.openxmlformats.org/officeDocument/2006/relationships/font" Target="fonts/font11.fntdata" /><Relationship Id="rId61"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font" Target="fonts/font6.fntdata" /><Relationship Id="rId6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font" Target="fonts/font2.fntdata" /><Relationship Id="rId56" Type="http://schemas.openxmlformats.org/officeDocument/2006/relationships/font" Target="fonts/font10.fntdata" /><Relationship Id="rId8" Type="http://schemas.openxmlformats.org/officeDocument/2006/relationships/slide" Target="slides/slide7.xml" /><Relationship Id="rId51" Type="http://schemas.openxmlformats.org/officeDocument/2006/relationships/font" Target="fonts/font5.fntdata"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notesMaster" Target="notesMasters/notesMaster1.xml" /><Relationship Id="rId59" Type="http://schemas.openxmlformats.org/officeDocument/2006/relationships/tags" Target="tags/tag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09568-607B-4C96-B5A4-570642CFB83B}" type="datetimeFigureOut">
              <a:rPr lang="en-US" smtClean="0"/>
              <a:pPr/>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564DB-7E35-448A-A220-5F12243D88F4}" type="slidenum">
              <a:rPr lang="en-US" smtClean="0"/>
              <a:pPr/>
              <a:t>‹#›</a:t>
            </a:fld>
            <a:endParaRPr lang="en-US"/>
          </a:p>
        </p:txBody>
      </p:sp>
    </p:spTree>
    <p:extLst>
      <p:ext uri="{BB962C8B-B14F-4D97-AF65-F5344CB8AC3E}">
        <p14:creationId xmlns:p14="http://schemas.microsoft.com/office/powerpoint/2010/main" val="286043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564DB-7E35-448A-A220-5F12243D88F4}" type="slidenum">
              <a:rPr lang="en-US" smtClean="0"/>
              <a:pPr/>
              <a:t>1</a:t>
            </a:fld>
            <a:endParaRPr lang="en-US"/>
          </a:p>
        </p:txBody>
      </p:sp>
    </p:spTree>
    <p:extLst>
      <p:ext uri="{BB962C8B-B14F-4D97-AF65-F5344CB8AC3E}">
        <p14:creationId xmlns:p14="http://schemas.microsoft.com/office/powerpoint/2010/main" val="401805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564DB-7E35-448A-A220-5F12243D88F4}" type="slidenum">
              <a:rPr lang="en-US" smtClean="0"/>
              <a:pPr/>
              <a:t>2</a:t>
            </a:fld>
            <a:endParaRPr lang="en-US"/>
          </a:p>
        </p:txBody>
      </p:sp>
    </p:spTree>
    <p:extLst>
      <p:ext uri="{BB962C8B-B14F-4D97-AF65-F5344CB8AC3E}">
        <p14:creationId xmlns:p14="http://schemas.microsoft.com/office/powerpoint/2010/main" val="148741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93BC7E85-1FE1-4388-BD6C-03BC5A2FE603}" type="slidenum">
              <a:rPr lang="fa-IR" smtClean="0"/>
              <a:pPr/>
              <a:t>14</a:t>
            </a:fld>
            <a:endParaRPr lang="fa-IR"/>
          </a:p>
        </p:txBody>
      </p:sp>
    </p:spTree>
    <p:extLst>
      <p:ext uri="{BB962C8B-B14F-4D97-AF65-F5344CB8AC3E}">
        <p14:creationId xmlns:p14="http://schemas.microsoft.com/office/powerpoint/2010/main" val="1212113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039F5A-F719-43DA-836F-159D50B5AFF9}" type="datetimeFigureOut">
              <a:rPr lang="en-US" smtClean="0"/>
              <a:pPr/>
              <a:t>2/9/2024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342754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039F5A-F719-43DA-836F-159D50B5AFF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186718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039F5A-F719-43DA-836F-159D50B5AFF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1741643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039F5A-F719-43DA-836F-159D50B5AFF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335709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039F5A-F719-43DA-836F-159D50B5AFF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10404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039F5A-F719-43DA-836F-159D50B5AFF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338059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039F5A-F719-43DA-836F-159D50B5AFF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1702883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39F5A-F719-43DA-836F-159D50B5AFF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40471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39F5A-F719-43DA-836F-159D50B5AFF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429268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39F5A-F719-43DA-836F-159D50B5AFF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269310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039F5A-F719-43DA-836F-159D50B5AFF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346630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39F5A-F719-43DA-836F-159D50B5AFF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299646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039F5A-F719-43DA-836F-159D50B5AFF9}" type="datetimeFigureOut">
              <a:rPr lang="en-US" smtClean="0"/>
              <a:pPr/>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27081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039F5A-F719-43DA-836F-159D50B5AFF9}" type="datetimeFigureOut">
              <a:rPr lang="en-US" smtClean="0"/>
              <a:pPr/>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304981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39F5A-F719-43DA-836F-159D50B5AFF9}" type="datetimeFigureOut">
              <a:rPr lang="en-US" smtClean="0"/>
              <a:pPr/>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266556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039F5A-F719-43DA-836F-159D50B5AFF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360507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039F5A-F719-43DA-836F-159D50B5AFF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21E0F4-2B98-4F11-9060-C97655DB62C7}" type="slidenum">
              <a:rPr lang="en-US" smtClean="0"/>
              <a:pPr/>
              <a:t>‹#›</a:t>
            </a:fld>
            <a:endParaRPr lang="en-US"/>
          </a:p>
        </p:txBody>
      </p:sp>
    </p:spTree>
    <p:extLst>
      <p:ext uri="{BB962C8B-B14F-4D97-AF65-F5344CB8AC3E}">
        <p14:creationId xmlns:p14="http://schemas.microsoft.com/office/powerpoint/2010/main" val="23941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039F5A-F719-43DA-836F-159D50B5AFF9}" type="datetimeFigureOut">
              <a:rPr lang="en-US" smtClean="0"/>
              <a:pPr/>
              <a:t>2/9/2024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21E0F4-2B98-4F11-9060-C97655DB62C7}" type="slidenum">
              <a:rPr lang="en-US" smtClean="0"/>
              <a:pPr/>
              <a:t>‹#›</a:t>
            </a:fld>
            <a:endParaRPr lang="en-US"/>
          </a:p>
        </p:txBody>
      </p:sp>
    </p:spTree>
    <p:extLst>
      <p:ext uri="{BB962C8B-B14F-4D97-AF65-F5344CB8AC3E}">
        <p14:creationId xmlns:p14="http://schemas.microsoft.com/office/powerpoint/2010/main" val="392146264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 /><Relationship Id="rId2" Type="http://schemas.openxmlformats.org/officeDocument/2006/relationships/slideLayout" Target="../slideLayouts/slideLayout2.xml" /><Relationship Id="rId1" Type="http://schemas.openxmlformats.org/officeDocument/2006/relationships/tags" Target="../tags/tag2.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 /><Relationship Id="rId2" Type="http://schemas.openxmlformats.org/officeDocument/2006/relationships/slideLayout" Target="../slideLayouts/slideLayout2.xml" /><Relationship Id="rId1" Type="http://schemas.openxmlformats.org/officeDocument/2006/relationships/tags" Target="../tags/tag3.xml" /><Relationship Id="rId4" Type="http://schemas.openxmlformats.org/officeDocument/2006/relationships/hyperlink" Target="mailto:jabbariho@tbzmed.ac.ir" TargetMode="Externa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5.emf"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4" cstate="print"/>
          <a:srcRect/>
          <a:stretch>
            <a:fillRect/>
          </a:stretch>
        </p:blipFill>
        <p:spPr bwMode="auto">
          <a:xfrm>
            <a:off x="1481959" y="126124"/>
            <a:ext cx="10710041" cy="6432331"/>
          </a:xfrm>
          <a:prstGeom prst="rect">
            <a:avLst/>
          </a:prstGeom>
          <a:noFill/>
          <a:ln w="9525">
            <a:noFill/>
            <a:miter lim="800000"/>
            <a:headEnd/>
            <a:tailEnd/>
          </a:ln>
          <a:effec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76201"/>
            <a:ext cx="10018713" cy="1371600"/>
          </a:xfrm>
        </p:spPr>
        <p:txBody>
          <a:bodyPr/>
          <a:lstStyle/>
          <a:p>
            <a:r>
              <a:rPr lang="fa-IR" dirty="0"/>
              <a:t>تعریف پوشش همگانی</a:t>
            </a:r>
            <a:endParaRPr lang="en-US" dirty="0"/>
          </a:p>
        </p:txBody>
      </p:sp>
      <p:sp>
        <p:nvSpPr>
          <p:cNvPr id="3" name="Content Placeholder 2"/>
          <p:cNvSpPr>
            <a:spLocks noGrp="1"/>
          </p:cNvSpPr>
          <p:nvPr>
            <p:ph idx="1"/>
          </p:nvPr>
        </p:nvSpPr>
        <p:spPr>
          <a:xfrm>
            <a:off x="1484310" y="1447801"/>
            <a:ext cx="10018713" cy="4343399"/>
          </a:xfrm>
        </p:spPr>
        <p:txBody>
          <a:bodyPr/>
          <a:lstStyle/>
          <a:p>
            <a:r>
              <a:rPr lang="en-US" altLang="en-US" b="1" dirty="0">
                <a:solidFill>
                  <a:srgbClr val="FF0000"/>
                </a:solidFill>
              </a:rPr>
              <a:t>All people  </a:t>
            </a:r>
            <a:r>
              <a:rPr lang="en-US" altLang="en-US" b="1" dirty="0"/>
              <a:t>receiving  </a:t>
            </a:r>
            <a:r>
              <a:rPr lang="en-US" altLang="en-US" b="1" dirty="0">
                <a:solidFill>
                  <a:srgbClr val="FF0000"/>
                </a:solidFill>
              </a:rPr>
              <a:t>quality  health services that meet their needs</a:t>
            </a:r>
            <a:r>
              <a:rPr lang="en-US" altLang="en-US" b="1" dirty="0"/>
              <a:t> without being exposed to </a:t>
            </a:r>
            <a:r>
              <a:rPr lang="en-US" altLang="en-US" b="1" dirty="0">
                <a:solidFill>
                  <a:srgbClr val="FF0000"/>
                </a:solidFill>
              </a:rPr>
              <a:t>financial hardship </a:t>
            </a:r>
            <a:r>
              <a:rPr lang="en-US" altLang="en-US" b="1" dirty="0"/>
              <a:t>in paying for the services.</a:t>
            </a:r>
            <a:endParaRPr lang="fa-IR" altLang="en-US" b="1" dirty="0"/>
          </a:p>
          <a:p>
            <a:endParaRPr lang="fa-IR" altLang="en-US" b="1" dirty="0"/>
          </a:p>
          <a:p>
            <a:pPr algn="r" rtl="1"/>
            <a:r>
              <a:rPr lang="fa-IR" altLang="en-US" b="1" dirty="0"/>
              <a:t>طیف خدمات :</a:t>
            </a:r>
          </a:p>
          <a:p>
            <a:pPr algn="r" rtl="1"/>
            <a:endParaRPr lang="fa-IR" altLang="en-US" b="1" dirty="0"/>
          </a:p>
          <a:p>
            <a:pPr marL="0" indent="0" algn="ctr" rtl="1">
              <a:buNone/>
            </a:pPr>
            <a:r>
              <a:rPr lang="fa-IR" altLang="en-US" b="1" dirty="0"/>
              <a:t>ارتقایی ، </a:t>
            </a:r>
            <a:r>
              <a:rPr lang="fa-IR" altLang="en-US" b="1" dirty="0">
                <a:solidFill>
                  <a:schemeClr val="accent3"/>
                </a:solidFill>
              </a:rPr>
              <a:t>پیشگیری ، </a:t>
            </a:r>
            <a:r>
              <a:rPr lang="fa-IR" altLang="en-US" b="1" dirty="0">
                <a:solidFill>
                  <a:schemeClr val="accent4"/>
                </a:solidFill>
              </a:rPr>
              <a:t>تشخیصی ، درمانی </a:t>
            </a:r>
            <a:r>
              <a:rPr lang="fa-IR" altLang="en-US" b="1" dirty="0"/>
              <a:t>، بازتوانی و  </a:t>
            </a:r>
            <a:r>
              <a:rPr lang="fa-IR" altLang="en-US" b="1" dirty="0">
                <a:solidFill>
                  <a:schemeClr val="tx2">
                    <a:lumMod val="25000"/>
                    <a:lumOff val="75000"/>
                  </a:schemeClr>
                </a:solidFill>
              </a:rPr>
              <a:t>تسکینی</a:t>
            </a:r>
            <a:endParaRPr lang="en-US" dirty="0">
              <a:solidFill>
                <a:schemeClr val="tx2">
                  <a:lumMod val="25000"/>
                  <a:lumOff val="75000"/>
                </a:schemeClr>
              </a:solidFill>
            </a:endParaRPr>
          </a:p>
        </p:txBody>
      </p:sp>
    </p:spTree>
    <p:extLst>
      <p:ext uri="{BB962C8B-B14F-4D97-AF65-F5344CB8AC3E}">
        <p14:creationId xmlns:p14="http://schemas.microsoft.com/office/powerpoint/2010/main" val="246486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251857"/>
          </a:xfrm>
        </p:spPr>
        <p:txBody>
          <a:bodyPr/>
          <a:lstStyle/>
          <a:p>
            <a:r>
              <a:rPr lang="fa-IR" dirty="0"/>
              <a:t>ساختار و بستر حرکت به سوی مقصد</a:t>
            </a:r>
            <a:endParaRPr lang="en-US" dirty="0"/>
          </a:p>
        </p:txBody>
      </p:sp>
      <p:sp>
        <p:nvSpPr>
          <p:cNvPr id="3" name="Content Placeholder 2"/>
          <p:cNvSpPr>
            <a:spLocks noGrp="1"/>
          </p:cNvSpPr>
          <p:nvPr>
            <p:ph idx="1"/>
          </p:nvPr>
        </p:nvSpPr>
        <p:spPr>
          <a:xfrm>
            <a:off x="1484310" y="1883229"/>
            <a:ext cx="10707690" cy="4865914"/>
          </a:xfrm>
        </p:spPr>
        <p:txBody>
          <a:bodyPr/>
          <a:lstStyle/>
          <a:p>
            <a:pPr algn="r" rtl="1"/>
            <a:r>
              <a:rPr lang="fa-IR" dirty="0"/>
              <a:t>شبکه بهداشت و درمان ، بیمارستان  و ...... در ایران</a:t>
            </a:r>
            <a:endParaRPr lang="en-US" dirty="0"/>
          </a:p>
          <a:p>
            <a:pPr algn="r" rtl="1"/>
            <a:endParaRPr lang="fa-IR" dirty="0"/>
          </a:p>
          <a:p>
            <a:pPr algn="r" rtl="1"/>
            <a:r>
              <a:rPr lang="en-US" dirty="0"/>
              <a:t>PHC</a:t>
            </a:r>
            <a:endParaRPr lang="fa-IR" dirty="0"/>
          </a:p>
          <a:p>
            <a:pPr algn="r" rtl="1"/>
            <a:endParaRPr lang="fa-IR" dirty="0"/>
          </a:p>
          <a:p>
            <a:pPr algn="r" rtl="1"/>
            <a:endParaRPr lang="fa-IR" dirty="0"/>
          </a:p>
          <a:p>
            <a:pPr algn="r" rtl="1"/>
            <a:r>
              <a:rPr lang="fa-IR" dirty="0"/>
              <a:t>سطح بندی و ارجاع</a:t>
            </a:r>
            <a:endParaRPr lang="en-US" dirty="0"/>
          </a:p>
        </p:txBody>
      </p:sp>
    </p:spTree>
    <p:extLst>
      <p:ext uri="{BB962C8B-B14F-4D97-AF65-F5344CB8AC3E}">
        <p14:creationId xmlns:p14="http://schemas.microsoft.com/office/powerpoint/2010/main" val="112982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0"/>
            <a:ext cx="10972800" cy="6857999"/>
          </a:xfrm>
        </p:spPr>
        <p:txBody>
          <a:bodyPr>
            <a:noAutofit/>
          </a:bodyPr>
          <a:lstStyle/>
          <a:p>
            <a:pPr marL="0" indent="0" algn="ctr">
              <a:buNone/>
            </a:pPr>
            <a:r>
              <a:rPr lang="en-US" sz="3200" b="1" dirty="0">
                <a:solidFill>
                  <a:schemeClr val="accent3">
                    <a:lumMod val="75000"/>
                  </a:schemeClr>
                </a:solidFill>
              </a:rPr>
              <a:t>PHC :</a:t>
            </a:r>
            <a:r>
              <a:rPr lang="fa-IR" sz="3200" dirty="0"/>
              <a:t>ابزار و رویکرد ؟ </a:t>
            </a:r>
            <a:endParaRPr lang="en-US" sz="3200" b="1" dirty="0">
              <a:solidFill>
                <a:schemeClr val="accent3">
                  <a:lumMod val="75000"/>
                </a:schemeClr>
              </a:solidFill>
            </a:endParaRPr>
          </a:p>
          <a:p>
            <a:endParaRPr lang="en-US" sz="1600" dirty="0"/>
          </a:p>
          <a:p>
            <a:r>
              <a:rPr lang="en-US" b="1" dirty="0">
                <a:latin typeface="Times New Roman" panose="02020603050405020304" pitchFamily="18" charset="0"/>
                <a:cs typeface="Times New Roman" panose="02020603050405020304" pitchFamily="18" charset="0"/>
              </a:rPr>
              <a:t>Is essential health care based on practical, scientifically , socially acceptable </a:t>
            </a:r>
          </a:p>
          <a:p>
            <a:pPr marL="0" indent="0">
              <a:buNone/>
            </a:pPr>
            <a:r>
              <a:rPr lang="en-US" b="1" dirty="0">
                <a:latin typeface="Times New Roman" panose="02020603050405020304" pitchFamily="18" charset="0"/>
                <a:cs typeface="Times New Roman" panose="02020603050405020304" pitchFamily="18" charset="0"/>
              </a:rPr>
              <a:t>should be universally accessible; affordable for the community and country            </a:t>
            </a:r>
          </a:p>
          <a:p>
            <a:pPr marL="0" indent="0">
              <a:buNone/>
            </a:pPr>
            <a:r>
              <a:rPr lang="en-US" b="1" dirty="0">
                <a:latin typeface="Times New Roman" panose="02020603050405020304" pitchFamily="18" charset="0"/>
                <a:cs typeface="Times New Roman" panose="02020603050405020304" pitchFamily="18" charset="0"/>
              </a:rPr>
              <a:t>is the central function of health system; first level of contact with health system and brings health care as close as possible to where people live and work, </a:t>
            </a:r>
          </a:p>
          <a:p>
            <a:pPr marL="0" indent="0">
              <a:buNone/>
            </a:pPr>
            <a:r>
              <a:rPr lang="en-US" b="1" dirty="0">
                <a:latin typeface="Times New Roman" panose="02020603050405020304" pitchFamily="18" charset="0"/>
                <a:cs typeface="Times New Roman" panose="02020603050405020304" pitchFamily="18" charset="0"/>
              </a:rPr>
              <a:t>address the main health problems </a:t>
            </a:r>
          </a:p>
          <a:p>
            <a:pPr marL="0" indent="0">
              <a:buNone/>
            </a:pPr>
            <a:r>
              <a:rPr lang="en-US" b="1" dirty="0">
                <a:latin typeface="Times New Roman" panose="02020603050405020304" pitchFamily="18" charset="0"/>
                <a:cs typeface="Times New Roman" panose="02020603050405020304" pitchFamily="18" charset="0"/>
              </a:rPr>
              <a:t>should provide </a:t>
            </a:r>
            <a:r>
              <a:rPr lang="en-US" b="1" dirty="0">
                <a:solidFill>
                  <a:schemeClr val="accent3">
                    <a:lumMod val="75000"/>
                  </a:schemeClr>
                </a:solidFill>
                <a:latin typeface="Times New Roman" panose="02020603050405020304" pitchFamily="18" charset="0"/>
                <a:cs typeface="Times New Roman" panose="02020603050405020304" pitchFamily="18" charset="0"/>
              </a:rPr>
              <a:t>health-promotive, preventive, curative, rehabilitative </a:t>
            </a:r>
            <a:r>
              <a:rPr lang="en-US" b="1" dirty="0">
                <a:solidFill>
                  <a:schemeClr val="accent4"/>
                </a:solidFill>
                <a:latin typeface="Times New Roman" panose="02020603050405020304" pitchFamily="18" charset="0"/>
                <a:cs typeface="Times New Roman" panose="02020603050405020304" pitchFamily="18" charset="0"/>
              </a:rPr>
              <a:t>and palliative services </a:t>
            </a:r>
            <a:r>
              <a:rPr lang="en-US" b="1" dirty="0">
                <a:latin typeface="Times New Roman" panose="02020603050405020304" pitchFamily="18" charset="0"/>
                <a:cs typeface="Times New Roman" panose="02020603050405020304" pitchFamily="18" charset="0"/>
              </a:rPr>
              <a:t>across the life-course;</a:t>
            </a:r>
          </a:p>
          <a:p>
            <a:pPr marL="0" indent="0" algn="ct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should include</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education on prevailing health problems and on preventing and controlling them; promotion of good nutrition, safe water and basic sanitation; maternal and child health care; immunization</a:t>
            </a:r>
          </a:p>
          <a:p>
            <a:pPr marL="0" indent="0">
              <a:buNone/>
            </a:pPr>
            <a:endParaRPr lang="en-US" sz="1600" dirty="0"/>
          </a:p>
        </p:txBody>
      </p:sp>
    </p:spTree>
    <p:extLst>
      <p:ext uri="{BB962C8B-B14F-4D97-AF65-F5344CB8AC3E}">
        <p14:creationId xmlns:p14="http://schemas.microsoft.com/office/powerpoint/2010/main" val="58133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8057" y="0"/>
            <a:ext cx="10863943" cy="6781799"/>
          </a:xfrm>
        </p:spPr>
        <p:txBody>
          <a:bodyPr>
            <a:normAutofit/>
          </a:bodyPr>
          <a:lstStyle/>
          <a:p>
            <a:pPr marL="0" lvl="0" indent="0">
              <a:buClr>
                <a:srgbClr val="30ACEC">
                  <a:lumMod val="75000"/>
                </a:srgbClr>
              </a:buClr>
              <a:buNone/>
            </a:pPr>
            <a:r>
              <a:rPr lang="en-US" sz="1600" b="1" dirty="0">
                <a:solidFill>
                  <a:prstClr val="black"/>
                </a:solidFill>
              </a:rPr>
              <a:t>PHC : </a:t>
            </a:r>
            <a:r>
              <a:rPr lang="en-US" sz="1600" b="1" dirty="0">
                <a:solidFill>
                  <a:schemeClr val="accent6">
                    <a:lumMod val="75000"/>
                  </a:schemeClr>
                </a:solidFill>
                <a:latin typeface="Times New Roman" panose="02020603050405020304" pitchFamily="18" charset="0"/>
                <a:cs typeface="Times New Roman" panose="02020603050405020304" pitchFamily="18" charset="0"/>
              </a:rPr>
              <a:t>should include </a:t>
            </a:r>
            <a:r>
              <a:rPr lang="en-US" sz="1600" b="1" dirty="0">
                <a:solidFill>
                  <a:prstClr val="black"/>
                </a:solidFill>
              </a:rPr>
              <a:t>continue</a:t>
            </a:r>
          </a:p>
          <a:p>
            <a:pPr marL="0" indent="0">
              <a:buNone/>
            </a:pPr>
            <a:r>
              <a:rPr lang="en-US" sz="2800" dirty="0">
                <a:latin typeface="Times New Roman" panose="02020603050405020304" pitchFamily="18" charset="0"/>
                <a:cs typeface="Times New Roman" panose="02020603050405020304" pitchFamily="18" charset="0"/>
              </a:rPr>
              <a:t>-appropriate treatment for common diseases and injuries, </a:t>
            </a:r>
            <a:r>
              <a:rPr lang="en-US" sz="2800" dirty="0">
                <a:solidFill>
                  <a:schemeClr val="accent6">
                    <a:lumMod val="75000"/>
                  </a:schemeClr>
                </a:solidFill>
                <a:latin typeface="Times New Roman" panose="02020603050405020304" pitchFamily="18" charset="0"/>
                <a:cs typeface="Times New Roman" panose="02020603050405020304" pitchFamily="18" charset="0"/>
              </a:rPr>
              <a:t>including continuity of care for people with chronic conditions; </a:t>
            </a:r>
          </a:p>
          <a:p>
            <a:pPr marL="0" indent="0">
              <a:buNone/>
            </a:pPr>
            <a:r>
              <a:rPr lang="en-US" sz="2800" dirty="0">
                <a:solidFill>
                  <a:schemeClr val="accent4"/>
                </a:solidFill>
                <a:latin typeface="Times New Roman" panose="02020603050405020304" pitchFamily="18" charset="0"/>
                <a:cs typeface="Times New Roman" panose="02020603050405020304" pitchFamily="18" charset="0"/>
              </a:rPr>
              <a:t>-basic palliative care; and provision of essential medicines, including essential controlled medicines such as oral and injectable morphine;</a:t>
            </a:r>
          </a:p>
          <a:p>
            <a:pPr marL="0" indent="0">
              <a:buNone/>
            </a:pPr>
            <a:r>
              <a:rPr lang="en-US" sz="2800" dirty="0">
                <a:latin typeface="Times New Roman" panose="02020603050405020304" pitchFamily="18" charset="0"/>
                <a:cs typeface="Times New Roman" panose="02020603050405020304" pitchFamily="18" charset="0"/>
              </a:rPr>
              <a:t>-should be </a:t>
            </a:r>
            <a:r>
              <a:rPr lang="en-US" sz="2800" dirty="0">
                <a:solidFill>
                  <a:schemeClr val="accent2">
                    <a:lumMod val="50000"/>
                  </a:schemeClr>
                </a:solidFill>
                <a:latin typeface="Times New Roman" panose="02020603050405020304" pitchFamily="18" charset="0"/>
                <a:cs typeface="Times New Roman" panose="02020603050405020304" pitchFamily="18" charset="0"/>
              </a:rPr>
              <a:t>integrated into a referral system and information system </a:t>
            </a:r>
            <a:r>
              <a:rPr lang="en-US" sz="2800" dirty="0">
                <a:latin typeface="Times New Roman" panose="02020603050405020304" pitchFamily="18" charset="0"/>
                <a:cs typeface="Times New Roman" panose="02020603050405020304" pitchFamily="18" charset="0"/>
              </a:rPr>
              <a:t>resulting in comprehensive, coordinated and continuous health care for all; </a:t>
            </a:r>
          </a:p>
          <a:p>
            <a:pPr marL="0" indent="0">
              <a:buNone/>
            </a:pPr>
            <a:r>
              <a:rPr lang="en-US" sz="2800" dirty="0">
                <a:latin typeface="Times New Roman" panose="02020603050405020304" pitchFamily="18" charset="0"/>
                <a:cs typeface="Times New Roman" panose="02020603050405020304" pitchFamily="18" charset="0"/>
              </a:rPr>
              <a:t>-should give priority to those most in need; and should be </a:t>
            </a:r>
            <a:r>
              <a:rPr lang="en-US" sz="2800" dirty="0">
                <a:solidFill>
                  <a:srgbClr val="0070C0"/>
                </a:solidFill>
                <a:latin typeface="Times New Roman" panose="02020603050405020304" pitchFamily="18" charset="0"/>
                <a:cs typeface="Times New Roman" panose="02020603050405020304" pitchFamily="18" charset="0"/>
              </a:rPr>
              <a:t>provided by an appropriately trained team that includes physicians and nurses and also may include clinical officers, assistant doctors, </a:t>
            </a:r>
            <a:r>
              <a:rPr lang="en-US" sz="2800" dirty="0" err="1">
                <a:solidFill>
                  <a:srgbClr val="0070C0"/>
                </a:solidFill>
                <a:latin typeface="Times New Roman" panose="02020603050405020304" pitchFamily="18" charset="0"/>
                <a:cs typeface="Times New Roman" panose="02020603050405020304" pitchFamily="18" charset="0"/>
              </a:rPr>
              <a:t>feldshers</a:t>
            </a:r>
            <a:r>
              <a:rPr lang="en-US" sz="2800" dirty="0">
                <a:solidFill>
                  <a:srgbClr val="0070C0"/>
                </a:solidFill>
                <a:latin typeface="Times New Roman" panose="02020603050405020304" pitchFamily="18" charset="0"/>
                <a:cs typeface="Times New Roman" panose="02020603050405020304" pitchFamily="18" charset="0"/>
              </a:rPr>
              <a:t>, nurses, midwives, community workers as applicable, as well as traditional practitioners, as appropriate, to respond to the expressed health needs of the community.</a:t>
            </a:r>
          </a:p>
        </p:txBody>
      </p:sp>
    </p:spTree>
    <p:extLst>
      <p:ext uri="{BB962C8B-B14F-4D97-AF65-F5344CB8AC3E}">
        <p14:creationId xmlns:p14="http://schemas.microsoft.com/office/powerpoint/2010/main" val="100895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4381488" y="214290"/>
            <a:ext cx="3286148" cy="500066"/>
          </a:xfrm>
          <a:prstGeom prst="rect">
            <a:avLst/>
          </a:prstGeom>
          <a:ln>
            <a:solidFill>
              <a:srgbClr val="00B050"/>
            </a:solidFill>
          </a:ln>
          <a:effectLst>
            <a:innerShdw blurRad="114300" dist="25400" dir="19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rPr>
              <a:t>وزارت بهداشت درمان و آموزش پزشکی</a:t>
            </a:r>
          </a:p>
        </p:txBody>
      </p:sp>
      <p:sp>
        <p:nvSpPr>
          <p:cNvPr id="5" name="Rectangle 4"/>
          <p:cNvSpPr/>
          <p:nvPr/>
        </p:nvSpPr>
        <p:spPr>
          <a:xfrm>
            <a:off x="4381488" y="1000108"/>
            <a:ext cx="3286148" cy="500066"/>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دانشگاه علوم پزشکی و خدمات بهداشتی و درمانی</a:t>
            </a:r>
          </a:p>
        </p:txBody>
      </p:sp>
      <p:sp>
        <p:nvSpPr>
          <p:cNvPr id="6" name="Rectangle 5"/>
          <p:cNvSpPr/>
          <p:nvPr/>
        </p:nvSpPr>
        <p:spPr>
          <a:xfrm>
            <a:off x="7739074" y="4643446"/>
            <a:ext cx="2245358" cy="500066"/>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rgbClr val="002060"/>
                </a:solidFill>
              </a:rPr>
              <a:t>بیمارستان عمومی شهرستان</a:t>
            </a:r>
          </a:p>
        </p:txBody>
      </p:sp>
      <p:sp>
        <p:nvSpPr>
          <p:cNvPr id="7" name="Rectangle 6"/>
          <p:cNvSpPr/>
          <p:nvPr/>
        </p:nvSpPr>
        <p:spPr>
          <a:xfrm>
            <a:off x="2381224" y="4643446"/>
            <a:ext cx="2143140" cy="500066"/>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مرکز بهداشت شهرستان</a:t>
            </a:r>
          </a:p>
        </p:txBody>
      </p:sp>
      <p:sp>
        <p:nvSpPr>
          <p:cNvPr id="8" name="Rectangle 7"/>
          <p:cNvSpPr/>
          <p:nvPr/>
        </p:nvSpPr>
        <p:spPr>
          <a:xfrm>
            <a:off x="4524364" y="5357826"/>
            <a:ext cx="2214578" cy="500066"/>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مرکز بهداشتی درمانی شهری</a:t>
            </a:r>
          </a:p>
        </p:txBody>
      </p:sp>
      <p:sp>
        <p:nvSpPr>
          <p:cNvPr id="9" name="Rectangle 8"/>
          <p:cNvSpPr/>
          <p:nvPr/>
        </p:nvSpPr>
        <p:spPr>
          <a:xfrm>
            <a:off x="2238348" y="1714488"/>
            <a:ext cx="2857520" cy="500066"/>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معاون آموزشی</a:t>
            </a:r>
          </a:p>
        </p:txBody>
      </p:sp>
      <p:sp>
        <p:nvSpPr>
          <p:cNvPr id="11" name="Rectangle 10"/>
          <p:cNvSpPr/>
          <p:nvPr/>
        </p:nvSpPr>
        <p:spPr>
          <a:xfrm>
            <a:off x="2166910" y="3286124"/>
            <a:ext cx="2214578" cy="500066"/>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دانشکده ی پزشکی(پیراپزشکی)</a:t>
            </a:r>
          </a:p>
        </p:txBody>
      </p:sp>
      <p:sp>
        <p:nvSpPr>
          <p:cNvPr id="12" name="Rectangle 11"/>
          <p:cNvSpPr/>
          <p:nvPr/>
        </p:nvSpPr>
        <p:spPr>
          <a:xfrm>
            <a:off x="4667240" y="4143380"/>
            <a:ext cx="2786082" cy="500066"/>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مدیریت شبکه ی شهرستان</a:t>
            </a:r>
          </a:p>
        </p:txBody>
      </p:sp>
      <p:sp>
        <p:nvSpPr>
          <p:cNvPr id="13" name="Rectangle 12"/>
          <p:cNvSpPr/>
          <p:nvPr/>
        </p:nvSpPr>
        <p:spPr>
          <a:xfrm>
            <a:off x="7239008" y="1597880"/>
            <a:ext cx="2643206" cy="500066"/>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معاون درمان</a:t>
            </a:r>
          </a:p>
        </p:txBody>
      </p:sp>
      <p:sp>
        <p:nvSpPr>
          <p:cNvPr id="14" name="Rectangle 13"/>
          <p:cNvSpPr/>
          <p:nvPr/>
        </p:nvSpPr>
        <p:spPr>
          <a:xfrm>
            <a:off x="7453322" y="3214686"/>
            <a:ext cx="1714512" cy="500066"/>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بیمارستان تخصصی(آموزشی)</a:t>
            </a:r>
          </a:p>
        </p:txBody>
      </p:sp>
      <p:sp>
        <p:nvSpPr>
          <p:cNvPr id="15" name="Rectangle 14"/>
          <p:cNvSpPr/>
          <p:nvPr/>
        </p:nvSpPr>
        <p:spPr>
          <a:xfrm>
            <a:off x="4738678" y="2500306"/>
            <a:ext cx="2714644" cy="500066"/>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معاونت بهداشت و رئیس مرکز بهداشت استان</a:t>
            </a:r>
          </a:p>
        </p:txBody>
      </p:sp>
      <p:sp>
        <p:nvSpPr>
          <p:cNvPr id="16" name="Rectangle 15"/>
          <p:cNvSpPr/>
          <p:nvPr/>
        </p:nvSpPr>
        <p:spPr>
          <a:xfrm>
            <a:off x="1524000" y="5429264"/>
            <a:ext cx="1857356" cy="500066"/>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مرکز بهداشتی درمانی روستایی</a:t>
            </a:r>
          </a:p>
        </p:txBody>
      </p:sp>
      <p:sp>
        <p:nvSpPr>
          <p:cNvPr id="18" name="Rectangle 17"/>
          <p:cNvSpPr/>
          <p:nvPr/>
        </p:nvSpPr>
        <p:spPr>
          <a:xfrm>
            <a:off x="1524000" y="6357958"/>
            <a:ext cx="928694" cy="500042"/>
          </a:xfrm>
          <a:prstGeom prst="rect">
            <a:avLst/>
          </a:prstGeom>
          <a:solidFill>
            <a:schemeClr val="bg1"/>
          </a:solidFill>
          <a:ln>
            <a:solidFill>
              <a:srgbClr val="00B050"/>
            </a:solidFill>
          </a:ln>
          <a:effectLst>
            <a:innerShdw blurRad="1397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خانه ی بهداشت</a:t>
            </a:r>
          </a:p>
        </p:txBody>
      </p:sp>
      <p:sp>
        <p:nvSpPr>
          <p:cNvPr id="20" name="Rectangle 19"/>
          <p:cNvSpPr/>
          <p:nvPr/>
        </p:nvSpPr>
        <p:spPr>
          <a:xfrm>
            <a:off x="5453058" y="6357958"/>
            <a:ext cx="928694" cy="500042"/>
          </a:xfrm>
          <a:prstGeom prst="rect">
            <a:avLst/>
          </a:prstGeom>
          <a:solidFill>
            <a:schemeClr val="bg1"/>
          </a:solidFill>
          <a:ln>
            <a:solidFill>
              <a:srgbClr val="00B050"/>
            </a:solidFill>
          </a:ln>
          <a:effectLst>
            <a:innerShdw blurRad="190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پایگاه بهداشتی</a:t>
            </a:r>
          </a:p>
        </p:txBody>
      </p:sp>
      <p:sp>
        <p:nvSpPr>
          <p:cNvPr id="21" name="Rectangle 20"/>
          <p:cNvSpPr/>
          <p:nvPr/>
        </p:nvSpPr>
        <p:spPr>
          <a:xfrm>
            <a:off x="6667504" y="6357958"/>
            <a:ext cx="928694" cy="500042"/>
          </a:xfrm>
          <a:prstGeom prst="rect">
            <a:avLst/>
          </a:prstGeom>
          <a:solidFill>
            <a:schemeClr val="bg1"/>
          </a:solidFill>
          <a:ln>
            <a:solidFill>
              <a:srgbClr val="00B050"/>
            </a:solidFill>
          </a:ln>
          <a:effectLst>
            <a:innerShdw blurRad="190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پایگاه بهداشتی</a:t>
            </a:r>
          </a:p>
        </p:txBody>
      </p:sp>
      <p:sp>
        <p:nvSpPr>
          <p:cNvPr id="22" name="Rectangle 21"/>
          <p:cNvSpPr/>
          <p:nvPr/>
        </p:nvSpPr>
        <p:spPr>
          <a:xfrm>
            <a:off x="8239140" y="6357958"/>
            <a:ext cx="928694" cy="500042"/>
          </a:xfrm>
          <a:prstGeom prst="rect">
            <a:avLst/>
          </a:prstGeom>
          <a:solidFill>
            <a:schemeClr val="bg1"/>
          </a:solidFill>
          <a:ln>
            <a:solidFill>
              <a:srgbClr val="00B050"/>
            </a:solidFill>
          </a:ln>
          <a:effectLst>
            <a:innerShdw blurRad="190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پایگاه بهداشتی</a:t>
            </a:r>
          </a:p>
        </p:txBody>
      </p:sp>
      <p:sp>
        <p:nvSpPr>
          <p:cNvPr id="24" name="Rectangle 23"/>
          <p:cNvSpPr/>
          <p:nvPr/>
        </p:nvSpPr>
        <p:spPr>
          <a:xfrm>
            <a:off x="2738414" y="6357958"/>
            <a:ext cx="928694" cy="500042"/>
          </a:xfrm>
          <a:prstGeom prst="rect">
            <a:avLst/>
          </a:prstGeom>
          <a:solidFill>
            <a:schemeClr val="bg1"/>
          </a:solidFill>
          <a:ln>
            <a:solidFill>
              <a:srgbClr val="00B050"/>
            </a:solidFill>
          </a:ln>
          <a:effectLst>
            <a:innerShdw blurRad="1651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خانه ی بهداشت</a:t>
            </a:r>
          </a:p>
        </p:txBody>
      </p:sp>
      <p:sp>
        <p:nvSpPr>
          <p:cNvPr id="25" name="Rectangle 24"/>
          <p:cNvSpPr/>
          <p:nvPr/>
        </p:nvSpPr>
        <p:spPr>
          <a:xfrm>
            <a:off x="4024298" y="6357958"/>
            <a:ext cx="928694" cy="500042"/>
          </a:xfrm>
          <a:prstGeom prst="rect">
            <a:avLst/>
          </a:prstGeom>
          <a:solidFill>
            <a:schemeClr val="bg1"/>
          </a:solidFill>
          <a:ln>
            <a:solidFill>
              <a:srgbClr val="00B050"/>
            </a:solidFill>
          </a:ln>
          <a:effectLst>
            <a:innerShdw blurRad="1397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rPr>
              <a:t>خانه ی بهداشت</a:t>
            </a:r>
          </a:p>
        </p:txBody>
      </p:sp>
      <p:cxnSp>
        <p:nvCxnSpPr>
          <p:cNvPr id="27" name="Straight Connector 26"/>
          <p:cNvCxnSpPr>
            <a:stCxn id="4" idx="2"/>
            <a:endCxn id="5" idx="0"/>
          </p:cNvCxnSpPr>
          <p:nvPr/>
        </p:nvCxnSpPr>
        <p:spPr>
          <a:xfrm rot="5400000">
            <a:off x="5881686" y="857232"/>
            <a:ext cx="285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3238480" y="1214422"/>
            <a:ext cx="10715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67636" y="1214422"/>
            <a:ext cx="7858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5" idx="2"/>
          </p:cNvCxnSpPr>
          <p:nvPr/>
        </p:nvCxnSpPr>
        <p:spPr>
          <a:xfrm rot="5400000">
            <a:off x="5524496" y="2000240"/>
            <a:ext cx="100013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988447" y="1464455"/>
            <a:ext cx="500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8203421" y="1464455"/>
            <a:ext cx="500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488777" y="3536157"/>
            <a:ext cx="10715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774133" y="2750339"/>
            <a:ext cx="10715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953388" y="2714620"/>
            <a:ext cx="100013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2" idx="1"/>
          </p:cNvCxnSpPr>
          <p:nvPr/>
        </p:nvCxnSpPr>
        <p:spPr>
          <a:xfrm rot="10800000">
            <a:off x="3238480" y="4357700"/>
            <a:ext cx="1428760" cy="3571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2" idx="3"/>
          </p:cNvCxnSpPr>
          <p:nvPr/>
        </p:nvCxnSpPr>
        <p:spPr>
          <a:xfrm flipV="1">
            <a:off x="7453322" y="4357695"/>
            <a:ext cx="857256" cy="357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095604" y="4500570"/>
            <a:ext cx="285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8167702" y="4500570"/>
            <a:ext cx="285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24364" y="4929198"/>
            <a:ext cx="10001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 idx="1"/>
          </p:cNvCxnSpPr>
          <p:nvPr/>
        </p:nvCxnSpPr>
        <p:spPr>
          <a:xfrm rot="10800000">
            <a:off x="1738282" y="4893479"/>
            <a:ext cx="6429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1488249" y="5179231"/>
            <a:ext cx="5000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5310182" y="5143512"/>
            <a:ext cx="4286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738282" y="6143644"/>
            <a:ext cx="26432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4274331" y="6250801"/>
            <a:ext cx="2143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1631125" y="6250801"/>
            <a:ext cx="2143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24" idx="0"/>
          </p:cNvCxnSpPr>
          <p:nvPr/>
        </p:nvCxnSpPr>
        <p:spPr>
          <a:xfrm rot="16200000" flipH="1">
            <a:off x="3077746" y="6232944"/>
            <a:ext cx="214312" cy="357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6" idx="2"/>
          </p:cNvCxnSpPr>
          <p:nvPr/>
        </p:nvCxnSpPr>
        <p:spPr>
          <a:xfrm rot="5400000">
            <a:off x="2345513" y="6036479"/>
            <a:ext cx="214314" cy="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38810" y="6143644"/>
            <a:ext cx="300039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5631653" y="6250801"/>
            <a:ext cx="2143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endCxn id="21" idx="0"/>
          </p:cNvCxnSpPr>
          <p:nvPr/>
        </p:nvCxnSpPr>
        <p:spPr>
          <a:xfrm rot="5400000">
            <a:off x="7078274" y="6268663"/>
            <a:ext cx="142874" cy="357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8632051" y="6250801"/>
            <a:ext cx="214313"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6381752" y="6000768"/>
            <a:ext cx="2857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ight Arrow 48"/>
          <p:cNvSpPr/>
          <p:nvPr/>
        </p:nvSpPr>
        <p:spPr>
          <a:xfrm>
            <a:off x="1524000" y="0"/>
            <a:ext cx="2357454" cy="121442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rPr>
              <a:t>ساختار کلی شبکه ی بهداشت ودرمان</a:t>
            </a:r>
          </a:p>
        </p:txBody>
      </p:sp>
      <p:cxnSp>
        <p:nvCxnSpPr>
          <p:cNvPr id="17" name="Straight Connector 16"/>
          <p:cNvCxnSpPr/>
          <p:nvPr/>
        </p:nvCxnSpPr>
        <p:spPr>
          <a:xfrm>
            <a:off x="9310710" y="2214554"/>
            <a:ext cx="97658" cy="24288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4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heckerboard(across)">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654629"/>
          </a:xfrm>
        </p:spPr>
        <p:txBody>
          <a:bodyPr/>
          <a:lstStyle/>
          <a:p>
            <a:r>
              <a:rPr lang="en-US" b="1" dirty="0">
                <a:solidFill>
                  <a:schemeClr val="accent4"/>
                </a:solidFill>
                <a:latin typeface="Times New Roman" panose="02020603050405020304" pitchFamily="18" charset="0"/>
                <a:cs typeface="Times New Roman" panose="02020603050405020304" pitchFamily="18" charset="0"/>
              </a:rPr>
              <a:t>WHO definition of palliative care:</a:t>
            </a:r>
          </a:p>
        </p:txBody>
      </p:sp>
      <p:sp>
        <p:nvSpPr>
          <p:cNvPr id="3" name="Content Placeholder 2"/>
          <p:cNvSpPr>
            <a:spLocks noGrp="1"/>
          </p:cNvSpPr>
          <p:nvPr>
            <p:ph idx="1"/>
          </p:nvPr>
        </p:nvSpPr>
        <p:spPr>
          <a:xfrm>
            <a:off x="1001486" y="1774371"/>
            <a:ext cx="11190514" cy="5083629"/>
          </a:xfrm>
        </p:spPr>
        <p:txBody>
          <a:bodyPr/>
          <a:lstStyle/>
          <a:p>
            <a:r>
              <a:rPr lang="en-US" dirty="0"/>
              <a:t>“</a:t>
            </a:r>
            <a:r>
              <a:rPr lang="en-US" sz="3600" b="1" dirty="0">
                <a:latin typeface="Times New Roman" panose="02020603050405020304" pitchFamily="18" charset="0"/>
                <a:cs typeface="Times New Roman" panose="02020603050405020304" pitchFamily="18" charset="0"/>
              </a:rPr>
              <a:t>An approach that improves the </a:t>
            </a:r>
            <a:r>
              <a:rPr lang="en-US" sz="3600" b="1" dirty="0">
                <a:solidFill>
                  <a:schemeClr val="accent6"/>
                </a:solidFill>
                <a:latin typeface="Times New Roman" panose="02020603050405020304" pitchFamily="18" charset="0"/>
                <a:cs typeface="Times New Roman" panose="02020603050405020304" pitchFamily="18" charset="0"/>
              </a:rPr>
              <a:t>quality of life of patients and their families</a:t>
            </a:r>
            <a:r>
              <a:rPr lang="en-US" sz="3600" b="1" dirty="0">
                <a:latin typeface="Times New Roman" panose="02020603050405020304" pitchFamily="18" charset="0"/>
                <a:cs typeface="Times New Roman" panose="02020603050405020304" pitchFamily="18" charset="0"/>
              </a:rPr>
              <a:t> facing the problems associated with life-threatening illness through the prevention and relief of suffering by means of early identification and impeccable assessment and treatment of pain and other problems-- physical, psychosocial, and spiritual.”</a:t>
            </a:r>
          </a:p>
        </p:txBody>
      </p:sp>
    </p:spTree>
    <p:extLst>
      <p:ext uri="{BB962C8B-B14F-4D97-AF65-F5344CB8AC3E}">
        <p14:creationId xmlns:p14="http://schemas.microsoft.com/office/powerpoint/2010/main" val="223381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5658" y="0"/>
            <a:ext cx="10327366" cy="6857999"/>
          </a:xfrm>
        </p:spPr>
        <p:txBody>
          <a:bodyPr/>
          <a:lstStyle/>
          <a:p>
            <a:r>
              <a:rPr lang="en-US" b="1" dirty="0">
                <a:latin typeface="Times New Roman" panose="02020603050405020304" pitchFamily="18" charset="0"/>
                <a:cs typeface="Times New Roman" panose="02020603050405020304" pitchFamily="18" charset="0"/>
              </a:rPr>
              <a:t>Palliative care focuses on “caring” for the patient and family, not on “curing” the patient, Can be valuable for any age and any stage of a serious, life-limiting illness, Provides symptom relief and support to help patients function as well as possible, Is used in hospitals, </a:t>
            </a:r>
            <a:r>
              <a:rPr lang="en-US" b="1" dirty="0">
                <a:solidFill>
                  <a:schemeClr val="accent4"/>
                </a:solidFill>
                <a:latin typeface="Times New Roman" panose="02020603050405020304" pitchFamily="18" charset="0"/>
                <a:cs typeface="Times New Roman" panose="02020603050405020304" pitchFamily="18" charset="0"/>
              </a:rPr>
              <a:t>other community settings, or homes</a:t>
            </a:r>
          </a:p>
          <a:p>
            <a:endParaRPr lang="en-US"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600" b="1" dirty="0">
                <a:solidFill>
                  <a:schemeClr val="accent4"/>
                </a:solidFill>
                <a:latin typeface="Times New Roman" panose="02020603050405020304" pitchFamily="18" charset="0"/>
                <a:cs typeface="Times New Roman" panose="02020603050405020304" pitchFamily="18" charset="0"/>
              </a:rPr>
              <a:t>Who Provides Palliative Care?</a:t>
            </a:r>
          </a:p>
          <a:p>
            <a:pPr marL="0" indent="0">
              <a:buNone/>
            </a:pPr>
            <a:r>
              <a:rPr lang="en-US" sz="2800" b="1" dirty="0">
                <a:solidFill>
                  <a:schemeClr val="accent4"/>
                </a:solidFill>
                <a:latin typeface="Times New Roman" panose="02020603050405020304" pitchFamily="18" charset="0"/>
                <a:cs typeface="Times New Roman" panose="02020603050405020304" pitchFamily="18" charset="0"/>
              </a:rPr>
              <a:t> </a:t>
            </a:r>
            <a:r>
              <a:rPr lang="en-US" b="1" dirty="0">
                <a:solidFill>
                  <a:schemeClr val="accent4"/>
                </a:solidFill>
                <a:latin typeface="Times New Roman" panose="02020603050405020304" pitchFamily="18" charset="0"/>
                <a:cs typeface="Times New Roman" panose="02020603050405020304" pitchFamily="18" charset="0"/>
              </a:rPr>
              <a:t>Nurse</a:t>
            </a:r>
            <a:r>
              <a:rPr lang="en-US" b="1" dirty="0">
                <a:latin typeface="Times New Roman" panose="02020603050405020304" pitchFamily="18" charset="0"/>
                <a:cs typeface="Times New Roman" panose="02020603050405020304" pitchFamily="18" charset="0"/>
              </a:rPr>
              <a:t> , Nursing Assistant ,</a:t>
            </a:r>
            <a:r>
              <a:rPr lang="en-US" b="1" dirty="0">
                <a:solidFill>
                  <a:schemeClr val="accent4"/>
                </a:solidFill>
                <a:latin typeface="Times New Roman" panose="02020603050405020304" pitchFamily="18" charset="0"/>
                <a:cs typeface="Times New Roman" panose="02020603050405020304" pitchFamily="18" charset="0"/>
              </a:rPr>
              <a:t>Physician</a:t>
            </a:r>
            <a:r>
              <a:rPr lang="en-US" b="1" dirty="0">
                <a:latin typeface="Times New Roman" panose="02020603050405020304" pitchFamily="18" charset="0"/>
                <a:cs typeface="Times New Roman" panose="02020603050405020304" pitchFamily="18" charset="0"/>
              </a:rPr>
              <a:t> ,Social Worker ,Psychiatrist/Psychologist, Dietitian, Chaplain ,Physical/Occupational Therapist</a:t>
            </a:r>
          </a:p>
        </p:txBody>
      </p:sp>
    </p:spTree>
    <p:extLst>
      <p:ext uri="{BB962C8B-B14F-4D97-AF65-F5344CB8AC3E}">
        <p14:creationId xmlns:p14="http://schemas.microsoft.com/office/powerpoint/2010/main" val="137524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186543"/>
          </a:xfrm>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FACTS</a:t>
            </a:r>
          </a:p>
        </p:txBody>
      </p:sp>
      <p:sp>
        <p:nvSpPr>
          <p:cNvPr id="3" name="Content Placeholder 2"/>
          <p:cNvSpPr>
            <a:spLocks noGrp="1"/>
          </p:cNvSpPr>
          <p:nvPr>
            <p:ph idx="1"/>
          </p:nvPr>
        </p:nvSpPr>
        <p:spPr>
          <a:xfrm>
            <a:off x="1484310" y="914401"/>
            <a:ext cx="10707690" cy="5845628"/>
          </a:xfrm>
        </p:spPr>
        <p:txBody>
          <a:bodyPr/>
          <a:lstStyle/>
          <a:p>
            <a:r>
              <a:rPr lang="en-US" sz="3200" b="1" dirty="0">
                <a:solidFill>
                  <a:srgbClr val="00B050"/>
                </a:solidFill>
                <a:latin typeface="Times New Roman" panose="02020603050405020304" pitchFamily="18" charset="0"/>
                <a:cs typeface="Times New Roman" panose="02020603050405020304" pitchFamily="18" charset="0"/>
              </a:rPr>
              <a:t>Health professionals need to </a:t>
            </a:r>
            <a:r>
              <a:rPr lang="en-US" sz="3200" b="1" dirty="0">
                <a:solidFill>
                  <a:srgbClr val="FF0000"/>
                </a:solidFill>
                <a:latin typeface="Times New Roman" panose="02020603050405020304" pitchFamily="18" charset="0"/>
                <a:cs typeface="Times New Roman" panose="02020603050405020304" pitchFamily="18" charset="0"/>
              </a:rPr>
              <a:t>be trained </a:t>
            </a:r>
            <a:r>
              <a:rPr lang="en-US" sz="3200" b="1" dirty="0">
                <a:solidFill>
                  <a:srgbClr val="00B050"/>
                </a:solidFill>
                <a:latin typeface="Times New Roman" panose="02020603050405020304" pitchFamily="18" charset="0"/>
                <a:cs typeface="Times New Roman" panose="02020603050405020304" pitchFamily="18" charset="0"/>
              </a:rPr>
              <a:t>well in palliative care</a:t>
            </a:r>
            <a:endParaRPr lang="en-US" sz="3200" dirty="0">
              <a:solidFill>
                <a:srgbClr val="00B050"/>
              </a:solidFill>
              <a:latin typeface="Times New Roman" panose="02020603050405020304" pitchFamily="18" charset="0"/>
              <a:cs typeface="Times New Roman" panose="02020603050405020304" pitchFamily="18" charset="0"/>
            </a:endParaRPr>
          </a:p>
          <a:p>
            <a:r>
              <a:rPr lang="en-US" sz="3200" b="1" dirty="0">
                <a:solidFill>
                  <a:srgbClr val="00B050"/>
                </a:solidFill>
                <a:latin typeface="Times New Roman" panose="02020603050405020304" pitchFamily="18" charset="0"/>
                <a:cs typeface="Times New Roman" panose="02020603050405020304" pitchFamily="18" charset="0"/>
              </a:rPr>
              <a:t>Good quality care towards the end of life must be recognized as a basic </a:t>
            </a:r>
            <a:r>
              <a:rPr lang="en-US" sz="3200" b="1" dirty="0">
                <a:solidFill>
                  <a:srgbClr val="FF0000"/>
                </a:solidFill>
                <a:latin typeface="Times New Roman" panose="02020603050405020304" pitchFamily="18" charset="0"/>
                <a:cs typeface="Times New Roman" panose="02020603050405020304" pitchFamily="18" charset="0"/>
              </a:rPr>
              <a:t>human right</a:t>
            </a:r>
          </a:p>
          <a:p>
            <a:r>
              <a:rPr lang="en-US" sz="3200" b="1" dirty="0">
                <a:solidFill>
                  <a:srgbClr val="FF0000"/>
                </a:solidFill>
                <a:latin typeface="Times New Roman" panose="02020603050405020304" pitchFamily="18" charset="0"/>
                <a:cs typeface="Times New Roman" panose="02020603050405020304" pitchFamily="18" charset="0"/>
              </a:rPr>
              <a:t>Simple measures</a:t>
            </a:r>
            <a:r>
              <a:rPr lang="en-US" sz="3200" b="1" dirty="0">
                <a:solidFill>
                  <a:srgbClr val="00B050"/>
                </a:solidFill>
                <a:latin typeface="Times New Roman" panose="02020603050405020304" pitchFamily="18" charset="0"/>
                <a:cs typeface="Times New Roman" panose="02020603050405020304" pitchFamily="18" charset="0"/>
              </a:rPr>
              <a:t>, including pain relief, sensitive communication and well coordinated care, are effective in relieving symptoms and suffering.</a:t>
            </a:r>
          </a:p>
          <a:p>
            <a:r>
              <a:rPr lang="en-US" sz="3200" b="1" dirty="0">
                <a:solidFill>
                  <a:srgbClr val="00B050"/>
                </a:solidFill>
                <a:latin typeface="Times New Roman" panose="02020603050405020304" pitchFamily="18" charset="0"/>
                <a:cs typeface="Times New Roman" panose="02020603050405020304" pitchFamily="18" charset="0"/>
              </a:rPr>
              <a:t>Many </a:t>
            </a:r>
            <a:r>
              <a:rPr lang="en-US" sz="3200" b="1" dirty="0">
                <a:solidFill>
                  <a:srgbClr val="FF0000"/>
                </a:solidFill>
                <a:latin typeface="Times New Roman" panose="02020603050405020304" pitchFamily="18" charset="0"/>
                <a:cs typeface="Times New Roman" panose="02020603050405020304" pitchFamily="18" charset="0"/>
              </a:rPr>
              <a:t>innovative ways </a:t>
            </a:r>
            <a:r>
              <a:rPr lang="en-US" sz="3200" b="1" dirty="0">
                <a:solidFill>
                  <a:srgbClr val="00B050"/>
                </a:solidFill>
                <a:latin typeface="Times New Roman" panose="02020603050405020304" pitchFamily="18" charset="0"/>
                <a:cs typeface="Times New Roman" panose="02020603050405020304" pitchFamily="18" charset="0"/>
              </a:rPr>
              <a:t>of improving the quality of care towards the end of life are being developed</a:t>
            </a:r>
            <a:endParaRPr lang="en-US" sz="3200" dirty="0">
              <a:solidFill>
                <a:srgbClr val="00B05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6228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556657"/>
          </a:xfrm>
        </p:spPr>
        <p:txBody>
          <a:bodyPr/>
          <a:lstStyle/>
          <a:p>
            <a:r>
              <a:rPr lang="en-US" b="1" dirty="0"/>
              <a:t>Definition of Hospice</a:t>
            </a:r>
            <a:endParaRPr lang="en-US" dirty="0"/>
          </a:p>
        </p:txBody>
      </p:sp>
      <p:sp>
        <p:nvSpPr>
          <p:cNvPr id="3" name="Content Placeholder 2"/>
          <p:cNvSpPr>
            <a:spLocks noGrp="1"/>
          </p:cNvSpPr>
          <p:nvPr>
            <p:ph idx="1"/>
          </p:nvPr>
        </p:nvSpPr>
        <p:spPr>
          <a:xfrm>
            <a:off x="1484310" y="1426029"/>
            <a:ext cx="10018713" cy="4365171"/>
          </a:xfrm>
        </p:spPr>
        <p:txBody>
          <a:bodyPr>
            <a:normAutofit/>
          </a:bodyPr>
          <a:lstStyle/>
          <a:p>
            <a:r>
              <a:rPr lang="en-US" dirty="0"/>
              <a:t>Hospice care is end-of-life care provided by health professionals and volunteers.</a:t>
            </a:r>
          </a:p>
          <a:p>
            <a:r>
              <a:rPr lang="en-US" dirty="0"/>
              <a:t>They give medical, psychological and spiritual support. The goal of the care is to help people who are dying have peace, comfort and dignity.</a:t>
            </a:r>
          </a:p>
          <a:p>
            <a:r>
              <a:rPr lang="en-US" dirty="0"/>
              <a:t> The caregivers try to control pain and other symptoms so a person can remain as alert and comfortable as possible.</a:t>
            </a:r>
          </a:p>
          <a:p>
            <a:r>
              <a:rPr lang="en-US" dirty="0"/>
              <a:t> Hospice </a:t>
            </a:r>
            <a:r>
              <a:rPr lang="en-US" dirty="0" err="1"/>
              <a:t>programes</a:t>
            </a:r>
            <a:r>
              <a:rPr lang="en-US" dirty="0"/>
              <a:t> also provide services to support a patient’s family.</a:t>
            </a:r>
          </a:p>
        </p:txBody>
      </p:sp>
    </p:spTree>
    <p:extLst>
      <p:ext uri="{BB962C8B-B14F-4D97-AF65-F5344CB8AC3E}">
        <p14:creationId xmlns:p14="http://schemas.microsoft.com/office/powerpoint/2010/main" val="3460569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93914"/>
            <a:ext cx="10609719" cy="6346371"/>
          </a:xfrm>
          <a:ln>
            <a:solidFill>
              <a:schemeClr val="accent2">
                <a:lumMod val="60000"/>
                <a:lumOff val="40000"/>
              </a:schemeClr>
            </a:solidFill>
          </a:ln>
          <a:effectLst>
            <a:outerShdw blurRad="50800" dist="38100" dir="2700000" algn="tl" rotWithShape="0">
              <a:prstClr val="black">
                <a:alpha val="40000"/>
              </a:prstClr>
            </a:outerShdw>
          </a:effectLst>
        </p:spPr>
        <p:txBody>
          <a:bodyPr>
            <a:normAutofit/>
          </a:bodyPr>
          <a:lstStyle/>
          <a:p>
            <a:pPr algn="r" rtl="1"/>
            <a:r>
              <a:rPr lang="fa-IR" sz="5400" b="1" dirty="0">
                <a:solidFill>
                  <a:srgbClr val="FF0000"/>
                </a:solidFill>
                <a:cs typeface="B Nazanin" panose="00000400000000000000" pitchFamily="2" charset="-78"/>
              </a:rPr>
              <a:t>سئوال شماره 1:</a:t>
            </a:r>
          </a:p>
          <a:p>
            <a:pPr marL="0" indent="0" algn="r" rtl="1">
              <a:buNone/>
            </a:pPr>
            <a:r>
              <a:rPr lang="fa-IR" sz="5400" dirty="0"/>
              <a:t>1-میزان نیاز به مراقبت های تسکینی در نظام سلامت ایران را چقدر براورد می نمائید:</a:t>
            </a:r>
          </a:p>
        </p:txBody>
      </p:sp>
    </p:spTree>
    <p:extLst>
      <p:ext uri="{BB962C8B-B14F-4D97-AF65-F5344CB8AC3E}">
        <p14:creationId xmlns:p14="http://schemas.microsoft.com/office/powerpoint/2010/main" val="178880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76201"/>
            <a:ext cx="10018713" cy="2884714"/>
          </a:xfrm>
        </p:spPr>
        <p:txBody>
          <a:bodyPr>
            <a:normAutofit/>
          </a:bodyPr>
          <a:lstStyle/>
          <a:p>
            <a:pPr algn="l"/>
            <a:r>
              <a:rPr lang="en-US" b="1" dirty="0">
                <a:latin typeface="Times New Roman" panose="02020603050405020304" pitchFamily="18" charset="0"/>
                <a:cs typeface="Times New Roman" panose="02020603050405020304" pitchFamily="18" charset="0"/>
              </a:rPr>
              <a:t>Integrating </a:t>
            </a:r>
            <a:r>
              <a:rPr lang="en-US" b="1" dirty="0">
                <a:solidFill>
                  <a:srgbClr val="FF0000"/>
                </a:solidFill>
                <a:latin typeface="Times New Roman" panose="02020603050405020304" pitchFamily="18" charset="0"/>
                <a:cs typeface="Times New Roman" panose="02020603050405020304" pitchFamily="18" charset="0"/>
              </a:rPr>
              <a:t>Palliative Care</a:t>
            </a:r>
            <a:r>
              <a:rPr lang="en-US" b="1" dirty="0">
                <a:latin typeface="Times New Roman" panose="02020603050405020304" pitchFamily="18" charset="0"/>
                <a:cs typeface="Times New Roman" panose="02020603050405020304" pitchFamily="18" charset="0"/>
              </a:rPr>
              <a:t> in Health system  of  IRAN </a:t>
            </a:r>
            <a:br>
              <a:rPr lang="en-US" dirty="0"/>
            </a:br>
            <a:endParaRPr lang="en-US" dirty="0"/>
          </a:p>
        </p:txBody>
      </p:sp>
      <p:sp>
        <p:nvSpPr>
          <p:cNvPr id="3" name="Content Placeholder 2"/>
          <p:cNvSpPr>
            <a:spLocks noGrp="1"/>
          </p:cNvSpPr>
          <p:nvPr>
            <p:ph idx="1"/>
          </p:nvPr>
        </p:nvSpPr>
        <p:spPr>
          <a:xfrm>
            <a:off x="1484310" y="2823587"/>
            <a:ext cx="10707690" cy="3925556"/>
          </a:xfrm>
        </p:spPr>
        <p:txBody>
          <a:bodyPr/>
          <a:lstStyle/>
          <a:p>
            <a:pPr marL="0" indent="0" algn="ctr" rtl="1">
              <a:buNone/>
            </a:pPr>
            <a:r>
              <a:rPr lang="fa-IR" b="1" dirty="0">
                <a:solidFill>
                  <a:schemeClr val="accent1"/>
                </a:solidFill>
              </a:rPr>
              <a:t>دکتر حسین جباری </a:t>
            </a:r>
          </a:p>
          <a:p>
            <a:pPr marL="0" indent="0" algn="ctr" rtl="1">
              <a:buNone/>
            </a:pPr>
            <a:r>
              <a:rPr lang="en-US" dirty="0" err="1">
                <a:solidFill>
                  <a:schemeClr val="accent1"/>
                </a:solidFill>
              </a:rPr>
              <a:t>Ph.D</a:t>
            </a:r>
            <a:r>
              <a:rPr lang="fa-IR" dirty="0">
                <a:solidFill>
                  <a:schemeClr val="accent1"/>
                </a:solidFill>
              </a:rPr>
              <a:t> مدیریت خدمات بهداشتی و درمانی</a:t>
            </a:r>
          </a:p>
          <a:p>
            <a:pPr marL="0" indent="0" algn="ctr" rtl="1">
              <a:buNone/>
            </a:pPr>
            <a:r>
              <a:rPr lang="fa-IR" dirty="0">
                <a:solidFill>
                  <a:schemeClr val="accent1"/>
                </a:solidFill>
              </a:rPr>
              <a:t>استاد گروه پزشکی اجتماعی دانشکده پزشکی</a:t>
            </a:r>
          </a:p>
          <a:p>
            <a:pPr marL="0" indent="0" algn="ctr" rtl="1">
              <a:buNone/>
            </a:pPr>
            <a:r>
              <a:rPr lang="fa-IR" dirty="0">
                <a:solidFill>
                  <a:schemeClr val="accent1"/>
                </a:solidFill>
              </a:rPr>
              <a:t>مسئول دفتر استعدادهای درخشان و المپیاد دانشگاه علوم پزشکی تبریز</a:t>
            </a:r>
          </a:p>
          <a:p>
            <a:pPr marL="0" indent="0" algn="ctr" rtl="1">
              <a:buNone/>
            </a:pPr>
            <a:r>
              <a:rPr lang="en-US" dirty="0">
                <a:solidFill>
                  <a:schemeClr val="accent1"/>
                </a:solidFill>
                <a:hlinkClick r:id="rId4"/>
              </a:rPr>
              <a:t>jabbariho@tbzmed.ac.ir</a:t>
            </a:r>
            <a:endParaRPr lang="en-US" dirty="0">
              <a:solidFill>
                <a:schemeClr val="accent1"/>
              </a:solidFill>
            </a:endParaRPr>
          </a:p>
          <a:p>
            <a:pPr marL="0" indent="0" algn="ctr" rtl="1">
              <a:buNone/>
            </a:pPr>
            <a:r>
              <a:rPr lang="en-US" dirty="0">
                <a:solidFill>
                  <a:schemeClr val="accent1"/>
                </a:solidFill>
              </a:rPr>
              <a:t>drjabbari44@gmail.com</a:t>
            </a:r>
            <a:endParaRPr lang="fa-IR" dirty="0"/>
          </a:p>
        </p:txBody>
      </p:sp>
    </p:spTree>
    <p:custDataLst>
      <p:tags r:id="rId1"/>
    </p:custDataLst>
    <p:extLst>
      <p:ext uri="{BB962C8B-B14F-4D97-AF65-F5344CB8AC3E}">
        <p14:creationId xmlns:p14="http://schemas.microsoft.com/office/powerpoint/2010/main" val="1917492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631489" cy="1719943"/>
          </a:xfrm>
        </p:spPr>
        <p:txBody>
          <a:bodyPr/>
          <a:lstStyle/>
          <a:p>
            <a:r>
              <a:rPr lang="fa-IR" b="1" dirty="0">
                <a:solidFill>
                  <a:srgbClr val="FF0000"/>
                </a:solidFill>
                <a:cs typeface="B Nazanin" panose="00000400000000000000" pitchFamily="2" charset="-78"/>
              </a:rPr>
              <a:t>سئوال شماره 2:</a:t>
            </a:r>
            <a:br>
              <a:rPr lang="fa-IR" b="1" dirty="0">
                <a:solidFill>
                  <a:srgbClr val="FF0000"/>
                </a:solidFill>
                <a:cs typeface="B Nazanin" panose="00000400000000000000" pitchFamily="2" charset="-78"/>
              </a:rPr>
            </a:br>
            <a:endParaRPr lang="en-US" dirty="0"/>
          </a:p>
        </p:txBody>
      </p:sp>
      <p:sp>
        <p:nvSpPr>
          <p:cNvPr id="3" name="Content Placeholder 2"/>
          <p:cNvSpPr>
            <a:spLocks noGrp="1"/>
          </p:cNvSpPr>
          <p:nvPr>
            <p:ph idx="1"/>
          </p:nvPr>
        </p:nvSpPr>
        <p:spPr>
          <a:xfrm>
            <a:off x="1077686" y="1970314"/>
            <a:ext cx="11038114" cy="4778829"/>
          </a:xfrm>
        </p:spPr>
        <p:txBody>
          <a:bodyPr/>
          <a:lstStyle/>
          <a:p>
            <a:pPr algn="r" rtl="1"/>
            <a:r>
              <a:rPr lang="fa-IR" sz="4000" b="1" dirty="0">
                <a:solidFill>
                  <a:schemeClr val="accent4"/>
                </a:solidFill>
              </a:rPr>
              <a:t>چه بخشی از این بیماران در بیمارستانها بستری می شوند و برای چه مدت ؟</a:t>
            </a:r>
            <a:endParaRPr lang="en-US" sz="4000" b="1" dirty="0">
              <a:solidFill>
                <a:schemeClr val="accent4"/>
              </a:solidFill>
            </a:endParaRPr>
          </a:p>
          <a:p>
            <a:endParaRPr lang="en-US" dirty="0"/>
          </a:p>
        </p:txBody>
      </p:sp>
    </p:spTree>
    <p:extLst>
      <p:ext uri="{BB962C8B-B14F-4D97-AF65-F5344CB8AC3E}">
        <p14:creationId xmlns:p14="http://schemas.microsoft.com/office/powerpoint/2010/main" val="73955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cs typeface="B Nazanin" panose="00000400000000000000" pitchFamily="2" charset="-78"/>
              </a:rPr>
              <a:t>سئوال شماره 3:</a:t>
            </a:r>
            <a:br>
              <a:rPr lang="fa-IR" b="1" dirty="0">
                <a:solidFill>
                  <a:srgbClr val="FF0000"/>
                </a:solidFill>
                <a:cs typeface="B Nazanin" panose="00000400000000000000" pitchFamily="2" charset="-78"/>
              </a:rPr>
            </a:br>
            <a:endParaRPr lang="en-US" dirty="0"/>
          </a:p>
        </p:txBody>
      </p:sp>
      <p:sp>
        <p:nvSpPr>
          <p:cNvPr id="3" name="Content Placeholder 2"/>
          <p:cNvSpPr>
            <a:spLocks noGrp="1"/>
          </p:cNvSpPr>
          <p:nvPr>
            <p:ph idx="1"/>
          </p:nvPr>
        </p:nvSpPr>
        <p:spPr>
          <a:xfrm>
            <a:off x="1164771" y="2666999"/>
            <a:ext cx="11027229" cy="3124201"/>
          </a:xfrm>
        </p:spPr>
        <p:txBody>
          <a:bodyPr>
            <a:normAutofit/>
          </a:bodyPr>
          <a:lstStyle/>
          <a:p>
            <a:pPr algn="r" rtl="1"/>
            <a:r>
              <a:rPr lang="fa-IR" sz="4000" b="1" dirty="0">
                <a:cs typeface="B Nazanin" panose="00000400000000000000" pitchFamily="2" charset="-78"/>
              </a:rPr>
              <a:t>3- بعد ترخیص از بیمارستان ( در مراحل انتهایی عمر ) چگونه مراقبت می شوند؟ </a:t>
            </a:r>
            <a:endParaRPr lang="en-US" sz="4000" b="1" dirty="0">
              <a:cs typeface="B Nazanin" panose="00000400000000000000" pitchFamily="2" charset="-78"/>
            </a:endParaRPr>
          </a:p>
        </p:txBody>
      </p:sp>
    </p:spTree>
    <p:extLst>
      <p:ext uri="{BB962C8B-B14F-4D97-AF65-F5344CB8AC3E}">
        <p14:creationId xmlns:p14="http://schemas.microsoft.com/office/powerpoint/2010/main" val="1834089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707689" cy="1219200"/>
          </a:xfrm>
        </p:spPr>
        <p:txBody>
          <a:bodyPr>
            <a:normAutofit fontScale="90000"/>
          </a:bodyPr>
          <a:lstStyle/>
          <a:p>
            <a:r>
              <a:rPr lang="fa-IR" dirty="0">
                <a:solidFill>
                  <a:srgbClr val="FF0000"/>
                </a:solidFill>
              </a:rPr>
              <a:t>اقامت بیشتر ،عفونت ،مصرف انتی بیوتیک ،مقاومت دارویی و ...</a:t>
            </a:r>
            <a:endParaRPr lang="en-US" dirty="0">
              <a:solidFill>
                <a:srgbClr val="FF0000"/>
              </a:solidFill>
            </a:endParaRPr>
          </a:p>
        </p:txBody>
      </p:sp>
      <p:sp>
        <p:nvSpPr>
          <p:cNvPr id="3" name="Content Placeholder 2"/>
          <p:cNvSpPr>
            <a:spLocks noGrp="1"/>
          </p:cNvSpPr>
          <p:nvPr>
            <p:ph idx="1"/>
          </p:nvPr>
        </p:nvSpPr>
        <p:spPr>
          <a:xfrm>
            <a:off x="1240971" y="1219201"/>
            <a:ext cx="10951029" cy="5638799"/>
          </a:xfrm>
        </p:spPr>
        <p:txBody>
          <a:bodyPr>
            <a:normAutofit/>
          </a:bodyPr>
          <a:lstStyle/>
          <a:p>
            <a:r>
              <a:rPr lang="en-US" sz="2600" b="1" dirty="0">
                <a:solidFill>
                  <a:srgbClr val="FF0000"/>
                </a:solidFill>
                <a:latin typeface="Times New Roman" panose="02020603050405020304" pitchFamily="18" charset="0"/>
                <a:cs typeface="Times New Roman" panose="02020603050405020304" pitchFamily="18" charset="0"/>
              </a:rPr>
              <a:t>Conclusions:</a:t>
            </a:r>
            <a:r>
              <a:rPr lang="en-US" sz="2600" dirty="0">
                <a:latin typeface="Times New Roman" panose="02020603050405020304" pitchFamily="18" charset="0"/>
                <a:cs typeface="Times New Roman" panose="02020603050405020304" pitchFamily="18" charset="0"/>
              </a:rPr>
              <a:t> A vicious circle in palliative care involves the following order: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length of stay                increased rate of infection               use of antibiotics   </a:t>
            </a:r>
          </a:p>
          <a:p>
            <a:pPr marL="0" indent="0">
              <a:buNone/>
            </a:pPr>
            <a:r>
              <a:rPr lang="en-US" sz="2600" dirty="0">
                <a:solidFill>
                  <a:srgbClr val="FF0000"/>
                </a:solidFill>
                <a:latin typeface="Times New Roman" panose="02020603050405020304" pitchFamily="18" charset="0"/>
                <a:cs typeface="Times New Roman" panose="02020603050405020304" pitchFamily="18" charset="0"/>
              </a:rPr>
              <a:t>      </a:t>
            </a:r>
          </a:p>
          <a:p>
            <a:pPr marL="0" indent="0">
              <a:buNone/>
            </a:pPr>
            <a:r>
              <a:rPr lang="en-US" sz="2600" dirty="0">
                <a:solidFill>
                  <a:srgbClr val="FF0000"/>
                </a:solidFill>
                <a:latin typeface="Times New Roman" panose="02020603050405020304" pitchFamily="18" charset="0"/>
                <a:cs typeface="Times New Roman" panose="02020603050405020304" pitchFamily="18" charset="0"/>
              </a:rPr>
              <a:t>            MDROs                             </a:t>
            </a:r>
            <a:r>
              <a:rPr lang="en-US" sz="2600" dirty="0">
                <a:latin typeface="Times New Roman" panose="02020603050405020304" pitchFamily="18" charset="0"/>
                <a:cs typeface="Times New Roman" panose="02020603050405020304" pitchFamily="18" charset="0"/>
              </a:rPr>
              <a:t>use of broad spectrum antibiotics </a:t>
            </a:r>
            <a:endParaRPr lang="en-US" sz="26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600" dirty="0">
                <a:solidFill>
                  <a:schemeClr val="accent4"/>
                </a:solidFill>
                <a:latin typeface="Times New Roman" panose="02020603050405020304" pitchFamily="18" charset="0"/>
                <a:cs typeface="Times New Roman" panose="02020603050405020304" pitchFamily="18" charset="0"/>
              </a:rPr>
              <a:t>                                                                       increased length of stay</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Therefore, using antibiotics for aggressive treatment of infections in palliative care is contraindicated as it opposes to real philosophy of palliative care.</a:t>
            </a:r>
          </a:p>
          <a:p>
            <a:r>
              <a:rPr lang="en-US" sz="1400" dirty="0">
                <a:latin typeface="Times New Roman" panose="02020603050405020304" pitchFamily="18" charset="0"/>
                <a:cs typeface="Times New Roman" panose="02020603050405020304" pitchFamily="18" charset="0"/>
              </a:rPr>
              <a:t>THE AGING MALE 2020, VOL. 23, NO. 2, 98–105 https://doi.org/10.1080/13685538.2019.1575353</a:t>
            </a:r>
          </a:p>
        </p:txBody>
      </p:sp>
      <p:sp>
        <p:nvSpPr>
          <p:cNvPr id="6" name="Right Arrow 5"/>
          <p:cNvSpPr/>
          <p:nvPr/>
        </p:nvSpPr>
        <p:spPr>
          <a:xfrm>
            <a:off x="3661828" y="2698391"/>
            <a:ext cx="7824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8487477" y="2828763"/>
            <a:ext cx="79879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955090" y="392451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rved Left Arrow 11"/>
          <p:cNvSpPr/>
          <p:nvPr/>
        </p:nvSpPr>
        <p:spPr>
          <a:xfrm>
            <a:off x="10502837" y="3801075"/>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a:off x="1419534" y="3071079"/>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2871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415143"/>
          </a:xfrm>
        </p:spPr>
        <p:txBody>
          <a:bodyPr/>
          <a:lstStyle/>
          <a:p>
            <a:r>
              <a:rPr lang="en-US" dirty="0"/>
              <a:t>PC</a:t>
            </a:r>
          </a:p>
        </p:txBody>
      </p:sp>
      <p:sp>
        <p:nvSpPr>
          <p:cNvPr id="3" name="Content Placeholder 2"/>
          <p:cNvSpPr>
            <a:spLocks noGrp="1"/>
          </p:cNvSpPr>
          <p:nvPr>
            <p:ph idx="1"/>
          </p:nvPr>
        </p:nvSpPr>
        <p:spPr>
          <a:xfrm>
            <a:off x="1484310" y="1850571"/>
            <a:ext cx="10707690" cy="4898572"/>
          </a:xfrm>
        </p:spPr>
        <p:txBody>
          <a:bodyPr>
            <a:normAutofit/>
          </a:bodyPr>
          <a:lstStyle/>
          <a:p>
            <a:r>
              <a:rPr lang="en-US" dirty="0"/>
              <a:t>. </a:t>
            </a:r>
            <a:r>
              <a:rPr lang="en-US" dirty="0">
                <a:latin typeface="Times New Roman" panose="02020603050405020304" pitchFamily="18" charset="0"/>
                <a:cs typeface="Times New Roman" panose="02020603050405020304" pitchFamily="18" charset="0"/>
              </a:rPr>
              <a:t>Estimates from the United States indicate that 25% of health-care expenditure is related to patients in their last year of life.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In the United Kingdom, it is estimated that approximately 20% of hospital bed days are taken up by end-of-life care.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Palliative care services have been expanding worldwide with the aim of improving the experience of patients with terminal illness at the end of life through better symptom control, coordination of care and improved communication between professionals and the patient and family</a:t>
            </a:r>
            <a:r>
              <a:rPr lang="en-US" dirty="0"/>
              <a:t>.</a:t>
            </a:r>
          </a:p>
        </p:txBody>
      </p:sp>
    </p:spTree>
    <p:extLst>
      <p:ext uri="{BB962C8B-B14F-4D97-AF65-F5344CB8AC3E}">
        <p14:creationId xmlns:p14="http://schemas.microsoft.com/office/powerpoint/2010/main" val="144361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739" y="0"/>
            <a:ext cx="10018713" cy="1197429"/>
          </a:xfrm>
        </p:spPr>
        <p:txBody>
          <a:bodyPr/>
          <a:lstStyle/>
          <a:p>
            <a:r>
              <a:rPr lang="en-US" b="1" dirty="0"/>
              <a:t>Palliative care provision</a:t>
            </a:r>
            <a:endParaRPr lang="en-US" dirty="0"/>
          </a:p>
        </p:txBody>
      </p:sp>
      <p:pic>
        <p:nvPicPr>
          <p:cNvPr id="4" name="Content Placeholder 3"/>
          <p:cNvPicPr>
            <a:picLocks noGrp="1" noChangeAspect="1"/>
          </p:cNvPicPr>
          <p:nvPr>
            <p:ph idx="1"/>
          </p:nvPr>
        </p:nvPicPr>
        <p:blipFill>
          <a:blip r:embed="rId2"/>
          <a:stretch>
            <a:fillRect/>
          </a:stretch>
        </p:blipFill>
        <p:spPr>
          <a:xfrm>
            <a:off x="119743" y="1197429"/>
            <a:ext cx="12072257" cy="5660571"/>
          </a:xfrm>
          <a:prstGeom prst="rect">
            <a:avLst/>
          </a:prstGeom>
        </p:spPr>
      </p:pic>
    </p:spTree>
    <p:extLst>
      <p:ext uri="{BB962C8B-B14F-4D97-AF65-F5344CB8AC3E}">
        <p14:creationId xmlns:p14="http://schemas.microsoft.com/office/powerpoint/2010/main" val="404012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1484429" cy="3069772"/>
          </a:xfrm>
        </p:spPr>
        <p:txBody>
          <a:bodyPr>
            <a:normAutofit/>
          </a:bodyPr>
          <a:lstStyle/>
          <a:p>
            <a:r>
              <a:rPr lang="fa-IR" dirty="0">
                <a:solidFill>
                  <a:schemeClr val="accent6"/>
                </a:solidFill>
              </a:rPr>
              <a:t>چند شاخص :عملکرد نظام سلامت ایران</a:t>
            </a:r>
            <a:br>
              <a:rPr lang="en-US" dirty="0"/>
            </a:br>
            <a:r>
              <a:rPr lang="en-US" sz="3600" b="1" dirty="0">
                <a:latin typeface="Times New Roman" panose="02020603050405020304" pitchFamily="18" charset="0"/>
                <a:cs typeface="Times New Roman" panose="02020603050405020304" pitchFamily="18" charset="0"/>
              </a:rPr>
              <a:t>Cancer rates/100000:</a:t>
            </a:r>
            <a:r>
              <a:rPr lang="en-US" sz="3600" b="1" dirty="0">
                <a:solidFill>
                  <a:schemeClr val="accent4"/>
                </a:solidFill>
                <a:latin typeface="Times New Roman" panose="02020603050405020304" pitchFamily="18" charset="0"/>
                <a:cs typeface="Times New Roman" panose="02020603050405020304" pitchFamily="18" charset="0"/>
              </a:rPr>
              <a:t>243</a:t>
            </a:r>
            <a:r>
              <a:rPr lang="en-US" sz="3600" b="1" dirty="0">
                <a:latin typeface="Times New Roman" panose="02020603050405020304" pitchFamily="18" charset="0"/>
                <a:cs typeface="Times New Roman" panose="02020603050405020304" pitchFamily="18" charset="0"/>
              </a:rPr>
              <a:t> in                                2020</a:t>
            </a:r>
            <a:br>
              <a:rPr lang="en-US" sz="3600" b="1" dirty="0"/>
            </a:br>
            <a:r>
              <a:rPr lang="en-US" sz="3600" b="1" dirty="0">
                <a:solidFill>
                  <a:srgbClr val="00B050"/>
                </a:solidFill>
                <a:latin typeface="Times New Roman" panose="02020603050405020304" pitchFamily="18" charset="0"/>
                <a:cs typeface="Times New Roman" panose="02020603050405020304" pitchFamily="18" charset="0"/>
              </a:rPr>
              <a:t>UHC Service Coverage Index (SDG) :72</a:t>
            </a:r>
            <a:r>
              <a:rPr lang="en-US" sz="3600" dirty="0">
                <a:solidFill>
                  <a:srgbClr val="00B050"/>
                </a:solidFill>
                <a:latin typeface="Times New Roman" panose="02020603050405020304" pitchFamily="18" charset="0"/>
                <a:cs typeface="Times New Roman" panose="02020603050405020304" pitchFamily="18" charset="0"/>
              </a:rPr>
              <a:t>in     </a:t>
            </a:r>
            <a:r>
              <a:rPr lang="en-US" sz="3600" b="1" dirty="0">
                <a:solidFill>
                  <a:srgbClr val="00B050"/>
                </a:solidFill>
                <a:latin typeface="Times New Roman" panose="02020603050405020304" pitchFamily="18" charset="0"/>
                <a:cs typeface="Times New Roman" panose="02020603050405020304" pitchFamily="18" charset="0"/>
              </a:rPr>
              <a:t> 2019</a:t>
            </a:r>
            <a:br>
              <a:rPr lang="fa-IR" sz="3600" b="1" dirty="0">
                <a:solidFill>
                  <a:srgbClr val="00B05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Quality Of Death Index:73</a:t>
            </a:r>
            <a:r>
              <a:rPr lang="en-US" sz="3600" b="1" baseline="30000" dirty="0">
                <a:solidFill>
                  <a:srgbClr val="FF0000"/>
                </a:solidFill>
                <a:latin typeface="Times New Roman" panose="02020603050405020304" pitchFamily="18" charset="0"/>
                <a:cs typeface="Times New Roman" panose="02020603050405020304" pitchFamily="18" charset="0"/>
              </a:rPr>
              <a:t>rd</a:t>
            </a:r>
            <a:r>
              <a:rPr lang="en-US" sz="3600" b="1" dirty="0">
                <a:solidFill>
                  <a:srgbClr val="FF0000"/>
                </a:solidFill>
                <a:latin typeface="Times New Roman" panose="02020603050405020304" pitchFamily="18" charset="0"/>
                <a:cs typeface="Times New Roman" panose="02020603050405020304" pitchFamily="18" charset="0"/>
              </a:rPr>
              <a:t>80 </a:t>
            </a:r>
            <a:r>
              <a:rPr lang="en-US" sz="3600" dirty="0">
                <a:solidFill>
                  <a:srgbClr val="FF0000"/>
                </a:solidFill>
                <a:latin typeface="Times New Roman" panose="02020603050405020304" pitchFamily="18" charset="0"/>
                <a:cs typeface="Times New Roman" panose="02020603050405020304" pitchFamily="18" charset="0"/>
              </a:rPr>
              <a:t>in                    </a:t>
            </a:r>
            <a:r>
              <a:rPr lang="en-US" sz="3600" b="1" dirty="0">
                <a:solidFill>
                  <a:srgbClr val="FF0000"/>
                </a:solidFill>
                <a:latin typeface="Times New Roman" panose="02020603050405020304" pitchFamily="18" charset="0"/>
                <a:cs typeface="Times New Roman" panose="02020603050405020304" pitchFamily="18" charset="0"/>
              </a:rPr>
              <a:t>2015</a:t>
            </a:r>
            <a:br>
              <a:rPr lang="fa-IR" sz="3600" b="1" dirty="0">
                <a:solidFill>
                  <a:srgbClr val="FF0000"/>
                </a:solidFill>
                <a:latin typeface="Times New Roman" panose="02020603050405020304" pitchFamily="18" charset="0"/>
                <a:cs typeface="Times New Roman" panose="02020603050405020304" pitchFamily="18" charset="0"/>
              </a:rPr>
            </a:br>
            <a:r>
              <a:rPr lang="en-US" sz="3600" b="1" dirty="0">
                <a:solidFill>
                  <a:schemeClr val="accent3">
                    <a:lumMod val="75000"/>
                  </a:schemeClr>
                </a:solidFill>
                <a:latin typeface="Times New Roman" panose="02020603050405020304" pitchFamily="18" charset="0"/>
                <a:cs typeface="Times New Roman" panose="02020603050405020304" pitchFamily="18" charset="0"/>
              </a:rPr>
              <a:t>114</a:t>
            </a:r>
            <a:r>
              <a:rPr lang="fa-IR" sz="3600" b="1" dirty="0">
                <a:solidFill>
                  <a:schemeClr val="accent3">
                    <a:lumMod val="75000"/>
                  </a:schemeClr>
                </a:solidFill>
                <a:latin typeface="Times New Roman" panose="02020603050405020304" pitchFamily="18" charset="0"/>
                <a:cs typeface="Times New Roman" panose="02020603050405020304" pitchFamily="18" charset="0"/>
              </a:rPr>
              <a:t>     در سال 2000                رتبه نظام سلامت ایران..........</a:t>
            </a:r>
            <a:endParaRPr lang="en-US"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4310" y="3069771"/>
            <a:ext cx="10018713" cy="3614058"/>
          </a:xfrm>
        </p:spPr>
        <p:txBody>
          <a:bodyPr/>
          <a:lstStyle/>
          <a:p>
            <a:pPr algn="r" rtl="1"/>
            <a:r>
              <a:rPr lang="fa-IR" b="1" dirty="0">
                <a:solidFill>
                  <a:schemeClr val="accent4">
                    <a:lumMod val="75000"/>
                  </a:schemeClr>
                </a:solidFill>
                <a:cs typeface="B Nazanin" panose="00000400000000000000" pitchFamily="2" charset="-78"/>
              </a:rPr>
              <a:t>درصد عفونتهای بیمارستانی </a:t>
            </a:r>
          </a:p>
          <a:p>
            <a:pPr algn="r" rtl="1"/>
            <a:r>
              <a:rPr lang="fa-IR" b="1" dirty="0">
                <a:solidFill>
                  <a:schemeClr val="accent4">
                    <a:lumMod val="75000"/>
                  </a:schemeClr>
                </a:solidFill>
                <a:cs typeface="B Nazanin" panose="00000400000000000000" pitchFamily="2" charset="-78"/>
              </a:rPr>
              <a:t>میانگین طول مدت اقامت </a:t>
            </a:r>
          </a:p>
          <a:p>
            <a:pPr algn="r" rtl="1"/>
            <a:r>
              <a:rPr lang="fa-IR" b="1" dirty="0">
                <a:solidFill>
                  <a:schemeClr val="accent4">
                    <a:lumMod val="75000"/>
                  </a:schemeClr>
                </a:solidFill>
                <a:cs typeface="B Nazanin" panose="00000400000000000000" pitchFamily="2" charset="-78"/>
              </a:rPr>
              <a:t>مصرف انتی بیوتیک ها</a:t>
            </a:r>
          </a:p>
          <a:p>
            <a:pPr algn="r" rtl="1"/>
            <a:r>
              <a:rPr lang="fa-IR" b="1" dirty="0">
                <a:solidFill>
                  <a:schemeClr val="accent4">
                    <a:lumMod val="75000"/>
                  </a:schemeClr>
                </a:solidFill>
                <a:cs typeface="B Nazanin" panose="00000400000000000000" pitchFamily="2" charset="-78"/>
              </a:rPr>
              <a:t>مقاومت های دارویی</a:t>
            </a:r>
          </a:p>
          <a:p>
            <a:pPr algn="r" rtl="1"/>
            <a:r>
              <a:rPr lang="fa-IR" b="1" dirty="0">
                <a:solidFill>
                  <a:schemeClr val="accent4">
                    <a:lumMod val="75000"/>
                  </a:schemeClr>
                </a:solidFill>
                <a:cs typeface="B Nazanin" panose="00000400000000000000" pitchFamily="2" charset="-78"/>
              </a:rPr>
              <a:t>ترخیص با رضایت شخصی      </a:t>
            </a:r>
            <a:r>
              <a:rPr lang="fa-IR" sz="3600" b="1" dirty="0">
                <a:solidFill>
                  <a:schemeClr val="accent4">
                    <a:lumMod val="75000"/>
                  </a:schemeClr>
                </a:solidFill>
                <a:cs typeface="B Nazanin" panose="00000400000000000000" pitchFamily="2" charset="-78"/>
              </a:rPr>
              <a:t>7 تا 10 درصد</a:t>
            </a:r>
            <a:endParaRPr lang="fa-IR" sz="3600" b="1" dirty="0">
              <a:solidFill>
                <a:schemeClr val="accent4">
                  <a:lumMod val="75000"/>
                </a:schemeClr>
              </a:solidFill>
            </a:endParaRPr>
          </a:p>
          <a:p>
            <a:pPr algn="r" rtl="1"/>
            <a:endParaRPr lang="en-US" dirty="0"/>
          </a:p>
        </p:txBody>
      </p:sp>
    </p:spTree>
    <p:extLst>
      <p:ext uri="{BB962C8B-B14F-4D97-AF65-F5344CB8AC3E}">
        <p14:creationId xmlns:p14="http://schemas.microsoft.com/office/powerpoint/2010/main" val="254134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cs typeface="B Nazanin" panose="00000400000000000000" pitchFamily="2" charset="-78"/>
              </a:rPr>
              <a:t>سئوال شماره 4:</a:t>
            </a:r>
            <a:endParaRPr lang="en-US"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dirty="0"/>
              <a:t>خدمات مراقبتهای تسکینی در کدام واحدها ی نظام سلامت ؟</a:t>
            </a:r>
          </a:p>
          <a:p>
            <a:pPr algn="r" rtl="1"/>
            <a:r>
              <a:rPr lang="fa-IR" dirty="0"/>
              <a:t> توسط چه کسانی ؟</a:t>
            </a:r>
          </a:p>
          <a:p>
            <a:pPr algn="r" rtl="1"/>
            <a:r>
              <a:rPr lang="fa-IR" dirty="0"/>
              <a:t>با تامین مالی چه سازمان و نهاد و ..... ؟ </a:t>
            </a:r>
          </a:p>
          <a:p>
            <a:pPr marL="0" indent="0" algn="ctr" rtl="1">
              <a:buNone/>
            </a:pPr>
            <a:r>
              <a:rPr lang="fa-IR" sz="4400" b="1" dirty="0">
                <a:solidFill>
                  <a:srgbClr val="FFC000"/>
                </a:solidFill>
                <a:cs typeface="B Nazanin" panose="00000400000000000000" pitchFamily="2" charset="-78"/>
              </a:rPr>
              <a:t>قابل ارائه و تداوم است</a:t>
            </a:r>
            <a:endParaRPr lang="en-US" sz="4400" b="1" dirty="0">
              <a:solidFill>
                <a:srgbClr val="FFC000"/>
              </a:solidFill>
              <a:cs typeface="B Nazanin" panose="00000400000000000000" pitchFamily="2" charset="-78"/>
            </a:endParaRPr>
          </a:p>
        </p:txBody>
      </p:sp>
    </p:spTree>
    <p:extLst>
      <p:ext uri="{BB962C8B-B14F-4D97-AF65-F5344CB8AC3E}">
        <p14:creationId xmlns:p14="http://schemas.microsoft.com/office/powerpoint/2010/main" val="2529929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306286"/>
          </a:xfrm>
        </p:spPr>
        <p:txBody>
          <a:bodyPr/>
          <a:lstStyle/>
          <a:p>
            <a:r>
              <a:rPr lang="en-US" b="1" dirty="0">
                <a:solidFill>
                  <a:srgbClr val="FF0000"/>
                </a:solidFill>
                <a:latin typeface="Times New Roman" panose="02020603050405020304" pitchFamily="18" charset="0"/>
                <a:cs typeface="Times New Roman" panose="02020603050405020304" pitchFamily="18" charset="0"/>
              </a:rPr>
              <a:t>PHC and  PC</a:t>
            </a:r>
            <a:endParaRPr lang="en-US" dirty="0"/>
          </a:p>
        </p:txBody>
      </p:sp>
      <p:sp>
        <p:nvSpPr>
          <p:cNvPr id="3" name="Content Placeholder 2"/>
          <p:cNvSpPr>
            <a:spLocks noGrp="1"/>
          </p:cNvSpPr>
          <p:nvPr>
            <p:ph idx="1"/>
          </p:nvPr>
        </p:nvSpPr>
        <p:spPr>
          <a:xfrm>
            <a:off x="1034144" y="1306287"/>
            <a:ext cx="11157856" cy="5355770"/>
          </a:xfrm>
        </p:spPr>
        <p:txBody>
          <a:bodyPr/>
          <a:lstStyle/>
          <a:p>
            <a:r>
              <a:rPr lang="en-US" b="1" dirty="0">
                <a:solidFill>
                  <a:srgbClr val="FF0000"/>
                </a:solidFill>
                <a:latin typeface="Times New Roman" panose="02020603050405020304" pitchFamily="18" charset="0"/>
                <a:cs typeface="Times New Roman" panose="02020603050405020304" pitchFamily="18" charset="0"/>
              </a:rPr>
              <a:t>Overlapping principles of PHC and palliative care</a:t>
            </a:r>
          </a:p>
          <a:p>
            <a:r>
              <a:rPr lang="en-US" b="1" dirty="0">
                <a:solidFill>
                  <a:schemeClr val="accent6"/>
                </a:solidFill>
                <a:latin typeface="Times New Roman" panose="02020603050405020304" pitchFamily="18" charset="0"/>
                <a:cs typeface="Times New Roman" panose="02020603050405020304" pitchFamily="18" charset="0"/>
              </a:rPr>
              <a:t>Palliative care as part of PHC</a:t>
            </a:r>
          </a:p>
          <a:p>
            <a:r>
              <a:rPr lang="en-US" b="1" dirty="0">
                <a:latin typeface="Times New Roman" panose="02020603050405020304" pitchFamily="18" charset="0"/>
                <a:cs typeface="Times New Roman" panose="02020603050405020304" pitchFamily="18" charset="0"/>
              </a:rPr>
              <a:t>The cost savings of integrated care</a:t>
            </a:r>
          </a:p>
          <a:p>
            <a:r>
              <a:rPr lang="en-US" b="1" dirty="0">
                <a:latin typeface="Times New Roman" panose="02020603050405020304" pitchFamily="18" charset="0"/>
                <a:cs typeface="Times New Roman" panose="02020603050405020304" pitchFamily="18" charset="0"/>
              </a:rPr>
              <a:t>Overcoming fragmentation in health care services through integration</a:t>
            </a:r>
            <a:endParaRPr lang="en-US" b="1" dirty="0">
              <a:solidFill>
                <a:schemeClr val="accent6"/>
              </a:solidFill>
              <a:latin typeface="Times New Roman" panose="02020603050405020304" pitchFamily="18" charset="0"/>
              <a:cs typeface="Times New Roman" panose="02020603050405020304" pitchFamily="18" charset="0"/>
            </a:endParaRPr>
          </a:p>
          <a:p>
            <a:r>
              <a:rPr lang="en-US" b="1" dirty="0">
                <a:solidFill>
                  <a:srgbClr val="00B050"/>
                </a:solidFill>
                <a:latin typeface="Times New Roman" panose="02020603050405020304" pitchFamily="18" charset="0"/>
                <a:cs typeface="Times New Roman" panose="02020603050405020304" pitchFamily="18" charset="0"/>
              </a:rPr>
              <a:t>Integrated PHC and palliative care are necessary to achieve UHC</a:t>
            </a:r>
          </a:p>
          <a:p>
            <a:endParaRPr lang="en-US" b="1" dirty="0">
              <a:solidFill>
                <a:srgbClr val="00B05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7233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28083"/>
            <a:ext cx="12192000" cy="6001834"/>
          </a:xfrm>
          <a:prstGeom prst="rect">
            <a:avLst/>
          </a:prstGeom>
        </p:spPr>
      </p:pic>
      <p:sp>
        <p:nvSpPr>
          <p:cNvPr id="2" name="Title 1"/>
          <p:cNvSpPr>
            <a:spLocks noGrp="1"/>
          </p:cNvSpPr>
          <p:nvPr>
            <p:ph type="title"/>
          </p:nvPr>
        </p:nvSpPr>
        <p:spPr>
          <a:xfrm>
            <a:off x="130629" y="685800"/>
            <a:ext cx="11372395" cy="1752599"/>
          </a:xfrm>
        </p:spPr>
        <p:txBody>
          <a:bodyPr>
            <a:normAutofit fontScale="90000"/>
          </a:bodyPr>
          <a:lstStyle/>
          <a:p>
            <a:r>
              <a:rPr lang="en-US" b="1" dirty="0">
                <a:solidFill>
                  <a:srgbClr val="FFC000"/>
                </a:solidFill>
              </a:rPr>
              <a:t>Primary Health Care on the</a:t>
            </a:r>
            <a:br>
              <a:rPr lang="en-US" b="1" dirty="0">
                <a:solidFill>
                  <a:srgbClr val="FFC000"/>
                </a:solidFill>
              </a:rPr>
            </a:br>
            <a:r>
              <a:rPr lang="en-US" b="1" dirty="0">
                <a:solidFill>
                  <a:srgbClr val="FFC000"/>
                </a:solidFill>
              </a:rPr>
              <a:t>Road to Universal Health Coverage</a:t>
            </a:r>
            <a:br>
              <a:rPr lang="en-US" b="1" dirty="0">
                <a:solidFill>
                  <a:srgbClr val="FFC000"/>
                </a:solidFill>
              </a:rPr>
            </a:br>
            <a:r>
              <a:rPr lang="en-US" b="1" dirty="0">
                <a:solidFill>
                  <a:srgbClr val="FFC000"/>
                </a:solidFill>
              </a:rPr>
              <a:t>2019 GLOBAL MONITORING REPORT</a:t>
            </a:r>
            <a:endParaRPr lang="en-US" dirty="0">
              <a:solidFill>
                <a:srgbClr val="FFC000"/>
              </a:solidFill>
            </a:endParaRPr>
          </a:p>
        </p:txBody>
      </p:sp>
      <p:pic>
        <p:nvPicPr>
          <p:cNvPr id="4" name="Content Placeholder 3"/>
          <p:cNvPicPr>
            <a:picLocks noGrp="1" noChangeAspect="1"/>
          </p:cNvPicPr>
          <p:nvPr>
            <p:ph idx="1"/>
          </p:nvPr>
        </p:nvPicPr>
        <p:blipFill>
          <a:blip r:embed="rId2"/>
          <a:stretch>
            <a:fillRect/>
          </a:stretch>
        </p:blipFill>
        <p:spPr>
          <a:xfrm>
            <a:off x="3320451" y="2667000"/>
            <a:ext cx="6346435" cy="3124200"/>
          </a:xfrm>
          <a:prstGeom prst="rect">
            <a:avLst/>
          </a:prstGeom>
        </p:spPr>
      </p:pic>
    </p:spTree>
    <p:extLst>
      <p:ext uri="{BB962C8B-B14F-4D97-AF65-F5344CB8AC3E}">
        <p14:creationId xmlns:p14="http://schemas.microsoft.com/office/powerpoint/2010/main" val="1352962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 y="0"/>
            <a:ext cx="12115800" cy="6858000"/>
          </a:xfrm>
          <a:prstGeom prst="rect">
            <a:avLst/>
          </a:prstGeom>
        </p:spPr>
      </p:pic>
    </p:spTree>
    <p:extLst>
      <p:ext uri="{BB962C8B-B14F-4D97-AF65-F5344CB8AC3E}">
        <p14:creationId xmlns:p14="http://schemas.microsoft.com/office/powerpoint/2010/main" val="261372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19743"/>
            <a:ext cx="10620603" cy="1959427"/>
          </a:xfrm>
        </p:spPr>
        <p:txBody>
          <a:bodyPr>
            <a:normAutofit fontScale="90000"/>
          </a:bodyPr>
          <a:lstStyle/>
          <a:p>
            <a:r>
              <a:rPr lang="fa-IR" b="1" dirty="0">
                <a:cs typeface="B Nazanin" panose="00000400000000000000" pitchFamily="2" charset="-78"/>
              </a:rPr>
              <a:t>اهداف کارگاه </a:t>
            </a:r>
            <a:br>
              <a:rPr lang="fa-IR" b="1" dirty="0">
                <a:cs typeface="B Nazanin" panose="00000400000000000000" pitchFamily="2" charset="-78"/>
              </a:rPr>
            </a:br>
            <a:br>
              <a:rPr lang="fa-IR" dirty="0"/>
            </a:br>
            <a:r>
              <a:rPr lang="fa-IR" sz="2700" b="1" dirty="0">
                <a:cs typeface="B Nazanin" panose="00000400000000000000" pitchFamily="2" charset="-78"/>
              </a:rPr>
              <a:t>انتظار می رود که شرکت کنندگان در پایان بحث بتوانند به سوالات زیر پاسخ دهند :</a:t>
            </a:r>
            <a:br>
              <a:rPr lang="fa-IR" dirty="0"/>
            </a:br>
            <a:endParaRPr lang="en-US" dirty="0"/>
          </a:p>
        </p:txBody>
      </p:sp>
      <p:sp>
        <p:nvSpPr>
          <p:cNvPr id="3" name="Content Placeholder 2"/>
          <p:cNvSpPr>
            <a:spLocks noGrp="1"/>
          </p:cNvSpPr>
          <p:nvPr>
            <p:ph idx="1"/>
          </p:nvPr>
        </p:nvSpPr>
        <p:spPr>
          <a:xfrm>
            <a:off x="957944" y="2666999"/>
            <a:ext cx="11234056" cy="4191001"/>
          </a:xfrm>
        </p:spPr>
        <p:txBody>
          <a:bodyPr>
            <a:normAutofit/>
          </a:bodyPr>
          <a:lstStyle/>
          <a:p>
            <a:pPr marL="457200" indent="-457200" algn="r" rtl="1">
              <a:buFont typeface="+mj-lt"/>
              <a:buAutoNum type="arabicPeriod"/>
            </a:pPr>
            <a:r>
              <a:rPr lang="fa-IR" dirty="0"/>
              <a:t>وضعیت مراقبت های تسکینی در نظام سلامت </a:t>
            </a:r>
            <a:r>
              <a:rPr lang="en-US" dirty="0"/>
              <a:t> </a:t>
            </a:r>
            <a:r>
              <a:rPr lang="fa-IR" dirty="0"/>
              <a:t>ایران چگونه است</a:t>
            </a:r>
            <a:r>
              <a:rPr lang="fa-IR" sz="1600" dirty="0">
                <a:solidFill>
                  <a:srgbClr val="FF0000"/>
                </a:solidFill>
              </a:rPr>
              <a:t>(کجا هستیم ؟)</a:t>
            </a:r>
          </a:p>
          <a:p>
            <a:pPr marL="457200" indent="-457200" algn="r" rtl="1">
              <a:buFont typeface="+mj-lt"/>
              <a:buAutoNum type="arabicPeriod"/>
            </a:pPr>
            <a:endParaRPr lang="fa-IR" sz="1600" dirty="0">
              <a:solidFill>
                <a:srgbClr val="FF0000"/>
              </a:solidFill>
            </a:endParaRPr>
          </a:p>
          <a:p>
            <a:pPr marL="457200" indent="-457200" algn="r" rtl="1">
              <a:buFont typeface="+mj-lt"/>
              <a:buAutoNum type="arabicPeriod"/>
            </a:pPr>
            <a:r>
              <a:rPr lang="fa-IR" sz="2000" b="1" dirty="0"/>
              <a:t>مقصد ارمانی ما کجاست </a:t>
            </a:r>
            <a:r>
              <a:rPr lang="fa-IR" sz="1600" dirty="0">
                <a:solidFill>
                  <a:srgbClr val="FF0000"/>
                </a:solidFill>
              </a:rPr>
              <a:t>( به کجا می خواهیم برسیم؟ )</a:t>
            </a:r>
          </a:p>
          <a:p>
            <a:pPr marL="457200" indent="-457200" algn="r" rtl="1">
              <a:buFont typeface="+mj-lt"/>
              <a:buAutoNum type="arabicPeriod"/>
            </a:pPr>
            <a:endParaRPr lang="fa-IR" sz="1600" dirty="0">
              <a:solidFill>
                <a:srgbClr val="FF0000"/>
              </a:solidFill>
            </a:endParaRPr>
          </a:p>
          <a:p>
            <a:pPr marL="457200" indent="-457200" algn="r" rtl="1">
              <a:buFont typeface="+mj-lt"/>
              <a:buAutoNum type="arabicPeriod"/>
            </a:pPr>
            <a:r>
              <a:rPr lang="fa-IR" sz="3600" dirty="0"/>
              <a:t>چگونه</a:t>
            </a:r>
            <a:r>
              <a:rPr lang="fa-IR" sz="1600" dirty="0">
                <a:solidFill>
                  <a:srgbClr val="FF0000"/>
                </a:solidFill>
              </a:rPr>
              <a:t> ( با چه ابزار و رویکردی ؟)</a:t>
            </a:r>
          </a:p>
          <a:p>
            <a:pPr marL="457200" indent="-457200" algn="r" rtl="1">
              <a:buFont typeface="+mj-lt"/>
              <a:buAutoNum type="arabicPeriod"/>
            </a:pPr>
            <a:endParaRPr lang="en-US" dirty="0"/>
          </a:p>
        </p:txBody>
      </p:sp>
    </p:spTree>
    <p:extLst>
      <p:ext uri="{BB962C8B-B14F-4D97-AF65-F5344CB8AC3E}">
        <p14:creationId xmlns:p14="http://schemas.microsoft.com/office/powerpoint/2010/main" val="2455704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88570" y="0"/>
            <a:ext cx="13182600" cy="6858000"/>
          </a:xfrm>
          <a:prstGeom prst="rect">
            <a:avLst/>
          </a:prstGeom>
        </p:spPr>
      </p:pic>
    </p:spTree>
    <p:extLst>
      <p:ext uri="{BB962C8B-B14F-4D97-AF65-F5344CB8AC3E}">
        <p14:creationId xmlns:p14="http://schemas.microsoft.com/office/powerpoint/2010/main" val="2488604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115" y="76200"/>
            <a:ext cx="11821886"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24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219200"/>
          </a:xfrm>
        </p:spPr>
        <p:txBody>
          <a:bodyPr/>
          <a:lstStyle/>
          <a:p>
            <a:r>
              <a:rPr lang="en-US" b="1" dirty="0"/>
              <a:t>2015 Quality of Death Index—</a:t>
            </a:r>
            <a:endParaRPr lang="en-US" dirty="0"/>
          </a:p>
        </p:txBody>
      </p:sp>
      <p:sp>
        <p:nvSpPr>
          <p:cNvPr id="9" name="Content Placeholder 8"/>
          <p:cNvSpPr>
            <a:spLocks noGrp="1"/>
          </p:cNvSpPr>
          <p:nvPr>
            <p:ph idx="1"/>
          </p:nvPr>
        </p:nvSpPr>
        <p:spPr>
          <a:xfrm>
            <a:off x="1484310" y="1219201"/>
            <a:ext cx="10707690" cy="5638799"/>
          </a:xfrm>
        </p:spPr>
        <p:txBody>
          <a:bodyPr>
            <a:normAutofit fontScale="85000" lnSpcReduction="20000"/>
          </a:bodyPr>
          <a:lstStyle/>
          <a:p>
            <a:endParaRPr lang="en-US" b="1" dirty="0"/>
          </a:p>
          <a:p>
            <a:endParaRPr lang="en-US" b="1" dirty="0"/>
          </a:p>
          <a:p>
            <a:endParaRPr lang="en-US" b="1" dirty="0"/>
          </a:p>
          <a:p>
            <a:pPr algn="ctr"/>
            <a:r>
              <a:rPr lang="en-US" sz="3000" b="1" dirty="0">
                <a:solidFill>
                  <a:srgbClr val="FF0000"/>
                </a:solidFill>
                <a:latin typeface="Times New Roman" panose="02020603050405020304" pitchFamily="18" charset="0"/>
                <a:cs typeface="Times New Roman" panose="02020603050405020304" pitchFamily="18" charset="0"/>
              </a:rPr>
              <a:t>Iran   Overall scores:73</a:t>
            </a:r>
            <a:r>
              <a:rPr lang="en-US" sz="3000" b="1" baseline="30000" dirty="0">
                <a:solidFill>
                  <a:srgbClr val="FF0000"/>
                </a:solidFill>
                <a:latin typeface="Times New Roman" panose="02020603050405020304" pitchFamily="18" charset="0"/>
                <a:cs typeface="Times New Roman" panose="02020603050405020304" pitchFamily="18" charset="0"/>
              </a:rPr>
              <a:t>rd</a:t>
            </a:r>
            <a:r>
              <a:rPr lang="en-US" sz="3000" b="1" dirty="0">
                <a:solidFill>
                  <a:srgbClr val="FF0000"/>
                </a:solidFill>
                <a:latin typeface="Times New Roman" panose="02020603050405020304" pitchFamily="18" charset="0"/>
                <a:cs typeface="Times New Roman" panose="02020603050405020304" pitchFamily="18" charset="0"/>
              </a:rPr>
              <a:t>80</a:t>
            </a:r>
          </a:p>
          <a:p>
            <a:r>
              <a:rPr lang="en-US" sz="3000" b="1" dirty="0">
                <a:latin typeface="Times New Roman" panose="02020603050405020304" pitchFamily="18" charset="0"/>
                <a:cs typeface="Times New Roman" panose="02020603050405020304" pitchFamily="18" charset="0"/>
              </a:rPr>
              <a:t>Ranking by income group/</a:t>
            </a:r>
            <a:r>
              <a:rPr lang="en-US" sz="3000" dirty="0">
                <a:latin typeface="Times New Roman" panose="02020603050405020304" pitchFamily="18" charset="0"/>
                <a:cs typeface="Times New Roman" panose="02020603050405020304" pitchFamily="18" charset="0"/>
              </a:rPr>
              <a:t>Middle income:23</a:t>
            </a:r>
            <a:r>
              <a:rPr lang="en-US" sz="3000" baseline="30000" dirty="0">
                <a:latin typeface="Times New Roman" panose="02020603050405020304" pitchFamily="18" charset="0"/>
                <a:cs typeface="Times New Roman" panose="02020603050405020304" pitchFamily="18" charset="0"/>
              </a:rPr>
              <a:t>rd</a:t>
            </a:r>
            <a:r>
              <a:rPr lang="en-US" sz="3000" dirty="0">
                <a:latin typeface="Times New Roman" panose="02020603050405020304" pitchFamily="18" charset="0"/>
                <a:cs typeface="Times New Roman" panose="02020603050405020304" pitchFamily="18" charset="0"/>
              </a:rPr>
              <a:t>25</a:t>
            </a:r>
          </a:p>
          <a:p>
            <a:r>
              <a:rPr lang="en-US" sz="3000" b="1" dirty="0">
                <a:latin typeface="Times New Roman" panose="02020603050405020304" pitchFamily="18" charset="0"/>
                <a:cs typeface="Times New Roman" panose="02020603050405020304" pitchFamily="18" charset="0"/>
              </a:rPr>
              <a:t>Palliative and healthcare environment category (20% weighting):63</a:t>
            </a:r>
            <a:r>
              <a:rPr lang="en-US" sz="3000" b="1" baseline="30000" dirty="0">
                <a:latin typeface="Times New Roman" panose="02020603050405020304" pitchFamily="18" charset="0"/>
                <a:cs typeface="Times New Roman" panose="02020603050405020304" pitchFamily="18" charset="0"/>
              </a:rPr>
              <a:t>rd</a:t>
            </a:r>
            <a:r>
              <a:rPr lang="en-US" sz="3000" b="1" dirty="0">
                <a:latin typeface="Times New Roman" panose="02020603050405020304" pitchFamily="18" charset="0"/>
                <a:cs typeface="Times New Roman" panose="02020603050405020304" pitchFamily="18" charset="0"/>
              </a:rPr>
              <a:t>80</a:t>
            </a:r>
          </a:p>
          <a:p>
            <a:r>
              <a:rPr lang="en-US" sz="3000" b="1" dirty="0">
                <a:latin typeface="Times New Roman" panose="02020603050405020304" pitchFamily="18" charset="0"/>
                <a:cs typeface="Times New Roman" panose="02020603050405020304" pitchFamily="18" charset="0"/>
              </a:rPr>
              <a:t>Human resources category (20% weighting):78</a:t>
            </a:r>
            <a:r>
              <a:rPr lang="en-US" sz="3000" b="1" baseline="30000" dirty="0">
                <a:latin typeface="Times New Roman" panose="02020603050405020304" pitchFamily="18" charset="0"/>
                <a:cs typeface="Times New Roman" panose="02020603050405020304" pitchFamily="18" charset="0"/>
              </a:rPr>
              <a:t>rd</a:t>
            </a:r>
            <a:r>
              <a:rPr lang="en-US" sz="3000" b="1" dirty="0">
                <a:latin typeface="Times New Roman" panose="02020603050405020304" pitchFamily="18" charset="0"/>
                <a:cs typeface="Times New Roman" panose="02020603050405020304" pitchFamily="18" charset="0"/>
              </a:rPr>
              <a:t>80</a:t>
            </a:r>
          </a:p>
          <a:p>
            <a:r>
              <a:rPr lang="en-US" sz="3000" b="1" dirty="0">
                <a:latin typeface="Times New Roman" panose="02020603050405020304" pitchFamily="18" charset="0"/>
                <a:cs typeface="Times New Roman" panose="02020603050405020304" pitchFamily="18" charset="0"/>
              </a:rPr>
              <a:t>Affordability of care category (20% weighting):56</a:t>
            </a:r>
            <a:r>
              <a:rPr lang="en-US" sz="3000" b="1" baseline="30000" dirty="0">
                <a:latin typeface="Times New Roman" panose="02020603050405020304" pitchFamily="18" charset="0"/>
                <a:cs typeface="Times New Roman" panose="02020603050405020304" pitchFamily="18" charset="0"/>
              </a:rPr>
              <a:t>rd</a:t>
            </a:r>
            <a:r>
              <a:rPr lang="en-US" sz="3000" b="1" dirty="0">
                <a:latin typeface="Times New Roman" panose="02020603050405020304" pitchFamily="18" charset="0"/>
                <a:cs typeface="Times New Roman" panose="02020603050405020304" pitchFamily="18" charset="0"/>
              </a:rPr>
              <a:t>80</a:t>
            </a:r>
          </a:p>
          <a:p>
            <a:r>
              <a:rPr lang="en-US" sz="3000" b="1" dirty="0">
                <a:latin typeface="Times New Roman" panose="02020603050405020304" pitchFamily="18" charset="0"/>
                <a:cs typeface="Times New Roman" panose="02020603050405020304" pitchFamily="18" charset="0"/>
              </a:rPr>
              <a:t>Quality of care category (30% weighting):71</a:t>
            </a:r>
            <a:r>
              <a:rPr lang="en-US" sz="3000" b="1" baseline="30000" dirty="0">
                <a:latin typeface="Times New Roman" panose="02020603050405020304" pitchFamily="18" charset="0"/>
                <a:cs typeface="Times New Roman" panose="02020603050405020304" pitchFamily="18" charset="0"/>
              </a:rPr>
              <a:t>rd</a:t>
            </a:r>
            <a:r>
              <a:rPr lang="en-US" sz="3000" b="1" dirty="0">
                <a:latin typeface="Times New Roman" panose="02020603050405020304" pitchFamily="18" charset="0"/>
                <a:cs typeface="Times New Roman" panose="02020603050405020304" pitchFamily="18" charset="0"/>
              </a:rPr>
              <a:t>80</a:t>
            </a:r>
          </a:p>
          <a:p>
            <a:r>
              <a:rPr lang="en-US" sz="3000" b="1" dirty="0">
                <a:latin typeface="Times New Roman" panose="02020603050405020304" pitchFamily="18" charset="0"/>
                <a:cs typeface="Times New Roman" panose="02020603050405020304" pitchFamily="18" charset="0"/>
              </a:rPr>
              <a:t>Community engagement (10% weighting):77</a:t>
            </a:r>
            <a:r>
              <a:rPr lang="en-US" sz="3000" b="1" baseline="30000" dirty="0">
                <a:latin typeface="Times New Roman" panose="02020603050405020304" pitchFamily="18" charset="0"/>
                <a:cs typeface="Times New Roman" panose="02020603050405020304" pitchFamily="18" charset="0"/>
              </a:rPr>
              <a:t>rd</a:t>
            </a:r>
            <a:r>
              <a:rPr lang="en-US" sz="3000" b="1" dirty="0">
                <a:latin typeface="Times New Roman" panose="02020603050405020304" pitchFamily="18" charset="0"/>
                <a:cs typeface="Times New Roman" panose="02020603050405020304" pitchFamily="18" charset="0"/>
              </a:rPr>
              <a:t>78</a:t>
            </a:r>
          </a:p>
          <a:p>
            <a:r>
              <a:rPr lang="en-US" sz="3000" b="1" dirty="0">
                <a:latin typeface="Times New Roman" panose="02020603050405020304" pitchFamily="18" charset="0"/>
                <a:cs typeface="Times New Roman" panose="02020603050405020304" pitchFamily="18" charset="0"/>
              </a:rPr>
              <a:t>Capacity to deliver palliative care* (%):0/1 % -70</a:t>
            </a:r>
          </a:p>
          <a:p>
            <a:pPr algn="r" rtl="1"/>
            <a:r>
              <a:rPr lang="fa-IR" sz="3000" b="1" dirty="0">
                <a:latin typeface="Times New Roman" panose="02020603050405020304" pitchFamily="18" charset="0"/>
                <a:cs typeface="Times New Roman" panose="02020603050405020304" pitchFamily="18" charset="0"/>
              </a:rPr>
              <a:t>در ایران شاخص مصرف مرفین ؟؟</a:t>
            </a:r>
            <a:endParaRPr lang="en-US" sz="3000" b="1" dirty="0">
              <a:latin typeface="Times New Roman" panose="02020603050405020304" pitchFamily="18" charset="0"/>
              <a:cs typeface="Times New Roman" panose="02020603050405020304" pitchFamily="18" charset="0"/>
            </a:endParaRPr>
          </a:p>
          <a:p>
            <a:endParaRPr lang="en-US" b="1" dirty="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2911712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4833257"/>
          </a:xfrm>
        </p:spPr>
        <p:txBody>
          <a:bodyPr>
            <a:normAutofit/>
          </a:bodyPr>
          <a:lstStyle/>
          <a:p>
            <a:r>
              <a:rPr lang="fa-IR" sz="4400" b="1" dirty="0">
                <a:solidFill>
                  <a:srgbClr val="FF0000"/>
                </a:solidFill>
                <a:cs typeface="B Nazanin" panose="00000400000000000000" pitchFamily="2" charset="-78"/>
              </a:rPr>
              <a:t>دلایل غفلت از این مهم ؟؟</a:t>
            </a:r>
            <a:endParaRPr lang="en-US" sz="4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004075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172" y="0"/>
            <a:ext cx="12017828" cy="6857999"/>
          </a:xfrm>
        </p:spPr>
      </p:pic>
    </p:spTree>
    <p:extLst>
      <p:ext uri="{BB962C8B-B14F-4D97-AF65-F5344CB8AC3E}">
        <p14:creationId xmlns:p14="http://schemas.microsoft.com/office/powerpoint/2010/main" val="1650326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894114"/>
          </a:xfrm>
        </p:spPr>
        <p:txBody>
          <a:bodyPr/>
          <a:lstStyle/>
          <a:p>
            <a:r>
              <a:rPr lang="fa-IR" b="1" dirty="0">
                <a:solidFill>
                  <a:srgbClr val="FF0000"/>
                </a:solidFill>
                <a:cs typeface="B Nazanin" panose="00000400000000000000" pitchFamily="2" charset="-78"/>
              </a:rPr>
              <a:t>مدل ها و تجارب موفق جهانی در ادغام مراقبتهای تسکینی در نظام ارائه خدمات</a:t>
            </a:r>
            <a:endParaRPr lang="en-US"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1484310" y="2002971"/>
            <a:ext cx="10018713" cy="3788229"/>
          </a:xfrm>
        </p:spPr>
        <p:txBody>
          <a:bodyPr>
            <a:normAutofit fontScale="92500" lnSpcReduction="10000"/>
          </a:bodyPr>
          <a:lstStyle/>
          <a:p>
            <a:endParaRPr lang="en-US" dirty="0"/>
          </a:p>
          <a:p>
            <a:r>
              <a:rPr lang="en-US" sz="2800" b="1" dirty="0">
                <a:latin typeface="Times New Roman" panose="02020603050405020304" pitchFamily="18" charset="0"/>
                <a:cs typeface="Times New Roman" panose="02020603050405020304" pitchFamily="18" charset="0"/>
              </a:rPr>
              <a:t>The European Union has considered end-of-life and PC at the PHC level as a part of its current plans. </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In addition, several countries including Canada, Spain, and recently Brazil, have implemented PC in PHC.</a:t>
            </a:r>
          </a:p>
          <a:p>
            <a:endParaRPr lang="en-US" dirty="0"/>
          </a:p>
          <a:p>
            <a:r>
              <a:rPr lang="en-US" dirty="0"/>
              <a:t>  </a:t>
            </a:r>
            <a:r>
              <a:rPr lang="en-US" b="1" dirty="0"/>
              <a:t>Integration of Palliative Care into the Primary Health Care of Iran ???</a:t>
            </a:r>
          </a:p>
          <a:p>
            <a:endParaRPr lang="en-US" b="1" dirty="0"/>
          </a:p>
          <a:p>
            <a:endParaRPr lang="en-US" dirty="0"/>
          </a:p>
        </p:txBody>
      </p:sp>
    </p:spTree>
    <p:extLst>
      <p:ext uri="{BB962C8B-B14F-4D97-AF65-F5344CB8AC3E}">
        <p14:creationId xmlns:p14="http://schemas.microsoft.com/office/powerpoint/2010/main" val="3540655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567543"/>
          </a:xfrm>
        </p:spPr>
        <p:txBody>
          <a:bodyPr/>
          <a:lstStyle/>
          <a:p>
            <a:r>
              <a:rPr lang="en-US" dirty="0">
                <a:solidFill>
                  <a:srgbClr val="FF0000"/>
                </a:solidFill>
              </a:rPr>
              <a:t>Thailand: palliative care integrated into</a:t>
            </a:r>
            <a:br>
              <a:rPr lang="en-US" dirty="0">
                <a:solidFill>
                  <a:srgbClr val="FF0000"/>
                </a:solidFill>
              </a:rPr>
            </a:br>
            <a:r>
              <a:rPr lang="en-US" dirty="0">
                <a:solidFill>
                  <a:srgbClr val="FF0000"/>
                </a:solidFill>
              </a:rPr>
              <a:t>PHC</a:t>
            </a:r>
          </a:p>
        </p:txBody>
      </p:sp>
      <p:sp>
        <p:nvSpPr>
          <p:cNvPr id="3" name="Content Placeholder 2"/>
          <p:cNvSpPr>
            <a:spLocks noGrp="1"/>
          </p:cNvSpPr>
          <p:nvPr>
            <p:ph idx="1"/>
          </p:nvPr>
        </p:nvSpPr>
        <p:spPr>
          <a:xfrm>
            <a:off x="1153886" y="1687286"/>
            <a:ext cx="11038114" cy="4942113"/>
          </a:xfrm>
        </p:spPr>
        <p:txBody>
          <a:bodyPr/>
          <a:lstStyle/>
          <a:p>
            <a:r>
              <a:rPr lang="en-US" b="1" dirty="0">
                <a:latin typeface="Times New Roman" panose="02020603050405020304" pitchFamily="18" charset="0"/>
                <a:cs typeface="Times New Roman" panose="02020603050405020304" pitchFamily="18" charset="0"/>
              </a:rPr>
              <a:t>Thailand has a three-tiered public health care system: primary care units; district hospitals; and provincial hospitals.</a:t>
            </a:r>
          </a:p>
          <a:p>
            <a:r>
              <a:rPr lang="en-US" b="1" dirty="0">
                <a:latin typeface="Times New Roman" panose="02020603050405020304" pitchFamily="18" charset="0"/>
                <a:cs typeface="Times New Roman" panose="02020603050405020304" pitchFamily="18" charset="0"/>
              </a:rPr>
              <a:t>The home care teams are supervised by palliative care units that now exist in 95% of the district hospitals. The palliative care units in district hospitals link with the palliative care units at the provincial hospital and with the CHCs .</a:t>
            </a:r>
          </a:p>
          <a:p>
            <a:r>
              <a:rPr lang="en-US" b="1" dirty="0">
                <a:latin typeface="Times New Roman" panose="02020603050405020304" pitchFamily="18" charset="0"/>
                <a:cs typeface="Times New Roman" panose="02020603050405020304" pitchFamily="18" charset="0"/>
              </a:rPr>
              <a:t>This success was possible because of the existence of:</a:t>
            </a:r>
          </a:p>
          <a:p>
            <a:pPr marL="457200" indent="-457200">
              <a:buFont typeface="+mj-lt"/>
              <a:buAutoNum type="arabicPeriod"/>
            </a:pPr>
            <a:r>
              <a:rPr lang="en-US" b="1" dirty="0">
                <a:latin typeface="Times New Roman" panose="02020603050405020304" pitchFamily="18" charset="0"/>
                <a:cs typeface="Times New Roman" panose="02020603050405020304" pitchFamily="18" charset="0"/>
              </a:rPr>
              <a:t>A strong PHC network;</a:t>
            </a:r>
          </a:p>
          <a:p>
            <a:pPr marL="457200" indent="-457200">
              <a:buFont typeface="+mj-lt"/>
              <a:buAutoNum type="arabicPeriod"/>
            </a:pPr>
            <a:r>
              <a:rPr lang="en-US" b="1" dirty="0">
                <a:latin typeface="Times New Roman" panose="02020603050405020304" pitchFamily="18" charset="0"/>
                <a:cs typeface="Times New Roman" panose="02020603050405020304" pitchFamily="18" charset="0"/>
              </a:rPr>
              <a:t>A national </a:t>
            </a:r>
            <a:r>
              <a:rPr lang="en-US" b="1" dirty="0" err="1">
                <a:latin typeface="Times New Roman" panose="02020603050405020304" pitchFamily="18" charset="0"/>
                <a:cs typeface="Times New Roman" panose="02020603050405020304" pitchFamily="18" charset="0"/>
              </a:rPr>
              <a:t>programe</a:t>
            </a:r>
            <a:r>
              <a:rPr lang="en-US" b="1" dirty="0">
                <a:latin typeface="Times New Roman" panose="02020603050405020304" pitchFamily="18" charset="0"/>
                <a:cs typeface="Times New Roman" panose="02020603050405020304" pitchFamily="18" charset="0"/>
              </a:rPr>
              <a:t> for UHC; and</a:t>
            </a:r>
          </a:p>
          <a:p>
            <a:pPr marL="457200" indent="-457200">
              <a:buFont typeface="+mj-lt"/>
              <a:buAutoNum type="arabicPeriod"/>
            </a:pPr>
            <a:r>
              <a:rPr lang="en-US" b="1" dirty="0">
                <a:latin typeface="Times New Roman" panose="02020603050405020304" pitchFamily="18" charset="0"/>
                <a:cs typeface="Times New Roman" panose="02020603050405020304" pitchFamily="18" charset="0"/>
              </a:rPr>
              <a:t>An effective training </a:t>
            </a:r>
            <a:r>
              <a:rPr lang="en-US" b="1" dirty="0" err="1">
                <a:latin typeface="Times New Roman" panose="02020603050405020304" pitchFamily="18" charset="0"/>
                <a:cs typeface="Times New Roman" panose="02020603050405020304" pitchFamily="18" charset="0"/>
              </a:rPr>
              <a:t>programe</a:t>
            </a:r>
            <a:r>
              <a:rPr lang="en-US" b="1" dirty="0">
                <a:latin typeface="Times New Roman" panose="02020603050405020304" pitchFamily="18" charset="0"/>
                <a:cs typeface="Times New Roman" panose="02020603050405020304" pitchFamily="18" charset="0"/>
              </a:rPr>
              <a:t> at a palliative care training canter.</a:t>
            </a:r>
          </a:p>
        </p:txBody>
      </p:sp>
    </p:spTree>
    <p:extLst>
      <p:ext uri="{BB962C8B-B14F-4D97-AF65-F5344CB8AC3E}">
        <p14:creationId xmlns:p14="http://schemas.microsoft.com/office/powerpoint/2010/main" val="3596335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08857"/>
            <a:ext cx="10018713" cy="5900057"/>
          </a:xfrm>
        </p:spPr>
        <p:txBody>
          <a:bodyPr>
            <a:normAutofit/>
          </a:bodyPr>
          <a:lstStyle/>
          <a:p>
            <a:endParaRPr lang="en-US" dirty="0"/>
          </a:p>
          <a:p>
            <a:pPr marL="0" indent="0" algn="ctr">
              <a:buNone/>
            </a:pPr>
            <a:r>
              <a:rPr lang="en-US" b="1" dirty="0">
                <a:solidFill>
                  <a:srgbClr val="00B050"/>
                </a:solidFill>
              </a:rPr>
              <a:t>Uganda: community-based palliative care with minimal integration into PHC .</a:t>
            </a:r>
          </a:p>
          <a:p>
            <a:r>
              <a:rPr lang="en-US" b="1" dirty="0">
                <a:latin typeface="Times New Roman" panose="02020603050405020304" pitchFamily="18" charset="0"/>
                <a:cs typeface="Times New Roman" panose="02020603050405020304" pitchFamily="18" charset="0"/>
              </a:rPr>
              <a:t>Uganda was the first country in the world to enable specially trained and registered nurses to prescribe morphine .</a:t>
            </a:r>
          </a:p>
          <a:p>
            <a:r>
              <a:rPr lang="en-US" b="1" dirty="0">
                <a:latin typeface="Times New Roman" panose="02020603050405020304" pitchFamily="18" charset="0"/>
                <a:cs typeface="Times New Roman" panose="02020603050405020304" pitchFamily="18" charset="0"/>
              </a:rPr>
              <a:t>Nongovernmental organizations (NGOs) play a major role in providing palliative care at the community level.</a:t>
            </a:r>
          </a:p>
          <a:p>
            <a:r>
              <a:rPr lang="en-US" b="1" dirty="0">
                <a:latin typeface="Times New Roman" panose="02020603050405020304" pitchFamily="18" charset="0"/>
                <a:cs typeface="Times New Roman" panose="02020603050405020304" pitchFamily="18" charset="0"/>
              </a:rPr>
              <a:t> Basic palliative services now exist in 75% of the countries districts. However, these services often are provided by only one trained nurse at only one site in a district, which may be quite large .</a:t>
            </a:r>
          </a:p>
          <a:p>
            <a:r>
              <a:rPr lang="en-US" b="1" dirty="0">
                <a:latin typeface="Times New Roman" panose="02020603050405020304" pitchFamily="18" charset="0"/>
                <a:cs typeface="Times New Roman" panose="02020603050405020304" pitchFamily="18" charset="0"/>
              </a:rPr>
              <a:t>Palliative care is not yet well integrated into the public health care system at all levels</a:t>
            </a:r>
          </a:p>
          <a:p>
            <a:endParaRPr lang="en-US" dirty="0"/>
          </a:p>
        </p:txBody>
      </p:sp>
    </p:spTree>
    <p:extLst>
      <p:ext uri="{BB962C8B-B14F-4D97-AF65-F5344CB8AC3E}">
        <p14:creationId xmlns:p14="http://schemas.microsoft.com/office/powerpoint/2010/main" val="2892647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763486"/>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Kerala, India: integration of palliative care into PHC</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using a public health approach</a:t>
            </a:r>
          </a:p>
        </p:txBody>
      </p:sp>
      <p:sp>
        <p:nvSpPr>
          <p:cNvPr id="3" name="Content Placeholder 2"/>
          <p:cNvSpPr>
            <a:spLocks noGrp="1"/>
          </p:cNvSpPr>
          <p:nvPr>
            <p:ph idx="1"/>
          </p:nvPr>
        </p:nvSpPr>
        <p:spPr>
          <a:xfrm>
            <a:off x="1066800" y="2024743"/>
            <a:ext cx="11125200" cy="4582886"/>
          </a:xfrm>
        </p:spPr>
        <p:txBody>
          <a:bodyPr/>
          <a:lstStyle/>
          <a:p>
            <a:r>
              <a:rPr lang="en-US" b="1" dirty="0">
                <a:latin typeface="Times New Roman" panose="02020603050405020304" pitchFamily="18" charset="0"/>
                <a:cs typeface="Times New Roman" panose="02020603050405020304" pitchFamily="18" charset="0"/>
              </a:rPr>
              <a:t>The state of Kerala in southern India has integrated palliative care into much of its well-developed PHC system.</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In this state of 33 million people, an NGO in the city of Calicut created a palliative care service for the poor in the early 1990s</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As of 2017, all the 1000 PHC </a:t>
            </a:r>
            <a:r>
              <a:rPr lang="en-US" b="1" dirty="0" err="1">
                <a:latin typeface="Times New Roman" panose="02020603050405020304" pitchFamily="18" charset="0"/>
                <a:cs typeface="Times New Roman" panose="02020603050405020304" pitchFamily="18" charset="0"/>
              </a:rPr>
              <a:t>centres</a:t>
            </a:r>
            <a:r>
              <a:rPr lang="en-US" b="1" dirty="0">
                <a:latin typeface="Times New Roman" panose="02020603050405020304" pitchFamily="18" charset="0"/>
                <a:cs typeface="Times New Roman" panose="02020603050405020304" pitchFamily="18" charset="0"/>
              </a:rPr>
              <a:t> in Kerala had a government nurse trained in palliative care who typically leads a home care </a:t>
            </a:r>
            <a:r>
              <a:rPr lang="en-US" b="1" dirty="0" err="1">
                <a:latin typeface="Times New Roman" panose="02020603050405020304" pitchFamily="18" charset="0"/>
                <a:cs typeface="Times New Roman" panose="02020603050405020304" pitchFamily="18" charset="0"/>
              </a:rPr>
              <a:t>programe</a:t>
            </a:r>
            <a:r>
              <a:rPr lang="en-US" b="1" dirty="0">
                <a:latin typeface="Times New Roman" panose="02020603050405020304" pitchFamily="18" charset="0"/>
                <a:cs typeface="Times New Roman" panose="02020603050405020304" pitchFamily="18" charset="0"/>
              </a:rPr>
              <a:t> staffed by local volunteers.</a:t>
            </a:r>
          </a:p>
        </p:txBody>
      </p:sp>
    </p:spTree>
    <p:extLst>
      <p:ext uri="{BB962C8B-B14F-4D97-AF65-F5344CB8AC3E}">
        <p14:creationId xmlns:p14="http://schemas.microsoft.com/office/powerpoint/2010/main" val="49270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707689" cy="6422571"/>
          </a:xfrm>
        </p:spPr>
        <p:txBody>
          <a:bodyPr>
            <a:normAutofit/>
          </a:bodyPr>
          <a:lstStyle/>
          <a:p>
            <a:r>
              <a:rPr lang="fa-IR" dirty="0"/>
              <a:t>جمع بندی و ارائه مدل پیشنهادی برای سطوح مختلف نظام سلامت ایران</a:t>
            </a:r>
            <a:br>
              <a:rPr lang="en-US" dirty="0"/>
            </a:br>
            <a:br>
              <a:rPr lang="en-US" dirty="0"/>
            </a:br>
            <a:br>
              <a:rPr lang="en-US" dirty="0"/>
            </a:br>
            <a:endParaRPr lang="en-US" dirty="0"/>
          </a:p>
        </p:txBody>
      </p:sp>
      <p:sp>
        <p:nvSpPr>
          <p:cNvPr id="3" name="Content Placeholder 2"/>
          <p:cNvSpPr>
            <a:spLocks noGrp="1"/>
          </p:cNvSpPr>
          <p:nvPr>
            <p:ph idx="1"/>
          </p:nvPr>
        </p:nvSpPr>
        <p:spPr>
          <a:xfrm>
            <a:off x="1143000" y="1360714"/>
            <a:ext cx="11049000" cy="5497286"/>
          </a:xfrm>
        </p:spPr>
        <p:txBody>
          <a:bodyPr>
            <a:normAutofit fontScale="92500" lnSpcReduction="10000"/>
          </a:bodyPr>
          <a:lstStyle/>
          <a:p>
            <a:endParaRPr lang="en-US" dirty="0"/>
          </a:p>
          <a:p>
            <a:endParaRPr lang="en-US" b="1" dirty="0"/>
          </a:p>
          <a:p>
            <a:endParaRPr lang="en-US" b="1" dirty="0"/>
          </a:p>
          <a:p>
            <a:endParaRPr lang="en-US" b="1" dirty="0"/>
          </a:p>
          <a:p>
            <a:endParaRPr lang="en-US" b="1" dirty="0"/>
          </a:p>
          <a:p>
            <a:endParaRPr lang="en-US" dirty="0"/>
          </a:p>
          <a:p>
            <a:endParaRPr lang="en-US" dirty="0"/>
          </a:p>
          <a:p>
            <a:endParaRPr lang="en-US" dirty="0"/>
          </a:p>
          <a:p>
            <a:r>
              <a:rPr lang="en-US" dirty="0">
                <a:solidFill>
                  <a:schemeClr val="accent3"/>
                </a:solidFill>
              </a:rPr>
              <a:t>Organizing palliative care in Iran</a:t>
            </a:r>
          </a:p>
          <a:p>
            <a:r>
              <a:rPr lang="en-US" altLang="en-US" sz="3600" b="1" dirty="0">
                <a:solidFill>
                  <a:srgbClr val="202124"/>
                </a:solidFill>
                <a:latin typeface="Times New Roman" panose="02020603050405020304" pitchFamily="18" charset="0"/>
                <a:cs typeface="Times New Roman" panose="02020603050405020304" pitchFamily="18" charset="0"/>
              </a:rPr>
              <a:t>Developing the family physician program / PHC approach /community base Initiatives /Health volunteer's </a:t>
            </a:r>
          </a:p>
          <a:p>
            <a:endParaRPr lang="en-US" b="1" dirty="0"/>
          </a:p>
          <a:p>
            <a:endParaRPr lang="en-US" b="1" dirty="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265181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707689" cy="1360714"/>
          </a:xfrm>
        </p:spPr>
        <p:txBody>
          <a:bodyPr/>
          <a:lstStyle/>
          <a:p>
            <a:r>
              <a:rPr lang="fa-IR" b="1" dirty="0">
                <a:cs typeface="B Nazanin" panose="00000400000000000000" pitchFamily="2" charset="-78"/>
              </a:rPr>
              <a:t>سیمای خدمات بالینی کشور ما در</a:t>
            </a:r>
            <a:r>
              <a:rPr lang="fa-IR" sz="2800" b="1" dirty="0">
                <a:cs typeface="B Nazanin" panose="00000400000000000000" pitchFamily="2" charset="-78"/>
              </a:rPr>
              <a:t> بیمارانی که با شرایط </a:t>
            </a:r>
            <a:r>
              <a:rPr lang="fa-IR" b="1" dirty="0">
                <a:solidFill>
                  <a:srgbClr val="FF0000"/>
                </a:solidFill>
                <a:cs typeface="B Nazanin" panose="00000400000000000000" pitchFamily="2" charset="-78"/>
              </a:rPr>
              <a:t>تحدیدکننده حیات (مزمن ،لاعلاج و در مراحل اخر زندگی) مواجه اند</a:t>
            </a:r>
            <a:endParaRPr lang="en-US" b="1" dirty="0">
              <a:cs typeface="B Nazanin" panose="00000400000000000000" pitchFamily="2" charset="-78"/>
            </a:endParaRPr>
          </a:p>
        </p:txBody>
      </p:sp>
      <p:sp>
        <p:nvSpPr>
          <p:cNvPr id="3" name="Content Placeholder 2"/>
          <p:cNvSpPr>
            <a:spLocks noGrp="1"/>
          </p:cNvSpPr>
          <p:nvPr>
            <p:ph idx="1"/>
          </p:nvPr>
        </p:nvSpPr>
        <p:spPr>
          <a:xfrm>
            <a:off x="185057" y="1360715"/>
            <a:ext cx="12006943" cy="5497285"/>
          </a:xfrm>
        </p:spPr>
        <p:txBody>
          <a:bodyPr>
            <a:normAutofit fontScale="92500" lnSpcReduction="10000"/>
          </a:bodyPr>
          <a:lstStyle/>
          <a:p>
            <a:pPr marL="457200" indent="-457200" algn="r" rtl="1">
              <a:buFont typeface="+mj-lt"/>
              <a:buAutoNum type="arabicPeriod"/>
            </a:pPr>
            <a:r>
              <a:rPr lang="fa-IR" sz="3200" b="1" dirty="0">
                <a:cs typeface="B Nazanin" panose="00000400000000000000" pitchFamily="2" charset="-78"/>
              </a:rPr>
              <a:t>خدمات پرهزینه غالبا با مصرف بیش از حد خدمات </a:t>
            </a:r>
          </a:p>
          <a:p>
            <a:pPr marL="457200" indent="-457200" algn="r" rtl="1">
              <a:buFont typeface="+mj-lt"/>
              <a:buAutoNum type="arabicPeriod"/>
            </a:pPr>
            <a:r>
              <a:rPr lang="fa-IR" sz="3200" b="1" dirty="0">
                <a:cs typeface="B Nazanin" panose="00000400000000000000" pitchFamily="2" charset="-78"/>
              </a:rPr>
              <a:t>در مراکز و واحدهای غیرادغام یافته </a:t>
            </a:r>
          </a:p>
          <a:p>
            <a:pPr marL="457200" indent="-457200" algn="r" rtl="1">
              <a:buFont typeface="+mj-lt"/>
              <a:buAutoNum type="arabicPeriod"/>
            </a:pPr>
            <a:r>
              <a:rPr lang="fa-IR" sz="3200" b="1" dirty="0">
                <a:cs typeface="B Nazanin" panose="00000400000000000000" pitchFamily="2" charset="-78"/>
              </a:rPr>
              <a:t>با پاسخگویی و بدون متولی </a:t>
            </a:r>
          </a:p>
          <a:p>
            <a:pPr marL="457200" indent="-457200" algn="r" rtl="1">
              <a:buFont typeface="+mj-lt"/>
              <a:buAutoNum type="arabicPeriod"/>
            </a:pPr>
            <a:r>
              <a:rPr lang="fa-IR" sz="3200" b="1" dirty="0">
                <a:cs typeface="B Nazanin" panose="00000400000000000000" pitchFamily="2" charset="-78"/>
              </a:rPr>
              <a:t>با مشکلات در دسترسی بهنگام ، ترخیص علی رغم دستور پزشکی بالا</a:t>
            </a:r>
          </a:p>
          <a:p>
            <a:pPr marL="457200" indent="-457200" algn="r" rtl="1">
              <a:buFont typeface="+mj-lt"/>
              <a:buAutoNum type="arabicPeriod"/>
            </a:pPr>
            <a:r>
              <a:rPr lang="fa-IR" sz="3200" b="1" dirty="0">
                <a:cs typeface="B Nazanin" panose="00000400000000000000" pitchFamily="2" charset="-78"/>
              </a:rPr>
              <a:t>بدون مداومت و پی گیری و .......</a:t>
            </a:r>
          </a:p>
          <a:p>
            <a:pPr marL="457200" indent="-457200" algn="r" rtl="1">
              <a:buFont typeface="+mj-lt"/>
              <a:buAutoNum type="arabicPeriod"/>
            </a:pPr>
            <a:r>
              <a:rPr lang="fa-IR" sz="4400" dirty="0">
                <a:solidFill>
                  <a:schemeClr val="accent6"/>
                </a:solidFill>
                <a:cs typeface="B Nazanin" panose="00000400000000000000" pitchFamily="2" charset="-78"/>
              </a:rPr>
              <a:t>طول مدت اقامت ...،</a:t>
            </a:r>
            <a:r>
              <a:rPr lang="fa-IR" sz="3200" b="1" dirty="0">
                <a:solidFill>
                  <a:schemeClr val="accent6"/>
                </a:solidFill>
                <a:cs typeface="B Nazanin" panose="00000400000000000000" pitchFamily="2" charset="-78"/>
              </a:rPr>
              <a:t> </a:t>
            </a:r>
            <a:r>
              <a:rPr lang="fa-IR" sz="3200" dirty="0">
                <a:solidFill>
                  <a:schemeClr val="accent6"/>
                </a:solidFill>
                <a:cs typeface="B Nazanin" panose="00000400000000000000" pitchFamily="2" charset="-78"/>
              </a:rPr>
              <a:t>میزان </a:t>
            </a:r>
            <a:r>
              <a:rPr lang="fa-IR" sz="3200" b="1" dirty="0">
                <a:solidFill>
                  <a:schemeClr val="accent6"/>
                </a:solidFill>
                <a:cs typeface="B Nazanin" panose="00000400000000000000" pitchFamily="2" charset="-78"/>
              </a:rPr>
              <a:t>عفونتهای بیمارستانی </a:t>
            </a:r>
            <a:r>
              <a:rPr lang="fa-IR" sz="3200" dirty="0">
                <a:solidFill>
                  <a:schemeClr val="accent6"/>
                </a:solidFill>
                <a:cs typeface="B Nazanin" panose="00000400000000000000" pitchFamily="2" charset="-78"/>
              </a:rPr>
              <a:t>...</a:t>
            </a:r>
            <a:r>
              <a:rPr lang="fa-IR" sz="3200" b="1" dirty="0">
                <a:solidFill>
                  <a:schemeClr val="accent6"/>
                </a:solidFill>
                <a:cs typeface="B Nazanin" panose="00000400000000000000" pitchFamily="2" charset="-78"/>
              </a:rPr>
              <a:t> ، مصرف انتی بیوتیک ها</a:t>
            </a:r>
            <a:r>
              <a:rPr lang="fa-IR" sz="3200" dirty="0">
                <a:solidFill>
                  <a:schemeClr val="accent6"/>
                </a:solidFill>
                <a:cs typeface="B Nazanin" panose="00000400000000000000" pitchFamily="2" charset="-78"/>
              </a:rPr>
              <a:t>...</a:t>
            </a:r>
            <a:r>
              <a:rPr lang="fa-IR" sz="3200" b="1" dirty="0">
                <a:solidFill>
                  <a:schemeClr val="accent6"/>
                </a:solidFill>
                <a:cs typeface="B Nazanin" panose="00000400000000000000" pitchFamily="2" charset="-78"/>
              </a:rPr>
              <a:t> و مقاومت های دارویی</a:t>
            </a:r>
            <a:r>
              <a:rPr lang="fa-IR" sz="3200" dirty="0">
                <a:solidFill>
                  <a:schemeClr val="accent6"/>
                </a:solidFill>
                <a:cs typeface="B Nazanin" panose="00000400000000000000" pitchFamily="2" charset="-78"/>
              </a:rPr>
              <a:t>...</a:t>
            </a:r>
            <a:endParaRPr lang="fa-IR" sz="3200" b="1" dirty="0">
              <a:solidFill>
                <a:schemeClr val="accent6"/>
              </a:solidFill>
              <a:cs typeface="B Nazanin" panose="00000400000000000000" pitchFamily="2" charset="-78"/>
            </a:endParaRPr>
          </a:p>
          <a:p>
            <a:pPr marL="0" indent="0" algn="r" rtl="1">
              <a:buNone/>
            </a:pPr>
            <a:r>
              <a:rPr lang="fa-IR" sz="3200" b="1" dirty="0">
                <a:solidFill>
                  <a:srgbClr val="FF0000"/>
                </a:solidFill>
                <a:cs typeface="B Nazanin" panose="00000400000000000000" pitchFamily="2" charset="-78"/>
              </a:rPr>
              <a:t>                                                                     </a:t>
            </a:r>
            <a:r>
              <a:rPr lang="fa-IR" sz="3200" b="1" dirty="0">
                <a:cs typeface="B Nazanin" panose="00000400000000000000" pitchFamily="2" charset="-78"/>
              </a:rPr>
              <a:t>بویژه در بیمارانی که در شرایط </a:t>
            </a:r>
            <a:r>
              <a:rPr lang="fa-IR" sz="4400" b="1" dirty="0">
                <a:solidFill>
                  <a:srgbClr val="FF0000"/>
                </a:solidFill>
                <a:cs typeface="B Nazanin" panose="00000400000000000000" pitchFamily="2" charset="-78"/>
              </a:rPr>
              <a:t>تحدیدکننده (مزمن ،لاعلاج و در مراحل اخر زندگی) </a:t>
            </a:r>
            <a:r>
              <a:rPr lang="fa-IR" sz="4400" b="1" dirty="0">
                <a:cs typeface="B Nazanin" panose="00000400000000000000" pitchFamily="2" charset="-78"/>
              </a:rPr>
              <a:t>قرار دارند</a:t>
            </a:r>
            <a:endParaRPr lang="en-US" sz="4400" b="1" dirty="0">
              <a:cs typeface="B Nazanin" panose="00000400000000000000" pitchFamily="2" charset="-78"/>
            </a:endParaRPr>
          </a:p>
        </p:txBody>
      </p:sp>
    </p:spTree>
    <p:extLst>
      <p:ext uri="{BB962C8B-B14F-4D97-AF65-F5344CB8AC3E}">
        <p14:creationId xmlns:p14="http://schemas.microsoft.com/office/powerpoint/2010/main" val="3011845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707689" cy="1175657"/>
          </a:xfrm>
        </p:spPr>
        <p:txBody>
          <a:bodyPr>
            <a:normAutofit fontScale="90000"/>
          </a:bodyPr>
          <a:lstStyle/>
          <a:p>
            <a:r>
              <a:rPr lang="en-US" dirty="0"/>
              <a:t>Integrated PC  in Iran PHC</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913061" y="1176338"/>
            <a:ext cx="7850191" cy="5681662"/>
          </a:xfrm>
          <a:prstGeom prst="rect">
            <a:avLst/>
          </a:prstGeom>
        </p:spPr>
      </p:pic>
    </p:spTree>
    <p:extLst>
      <p:ext uri="{BB962C8B-B14F-4D97-AF65-F5344CB8AC3E}">
        <p14:creationId xmlns:p14="http://schemas.microsoft.com/office/powerpoint/2010/main" val="3220237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903514"/>
          </a:xfrm>
        </p:spPr>
        <p:txBody>
          <a:bodyPr>
            <a:normAutofit fontScale="90000"/>
          </a:bodyPr>
          <a:lstStyle/>
          <a:p>
            <a:br>
              <a:rPr lang="en-US" dirty="0"/>
            </a:br>
            <a:r>
              <a:rPr lang="en-US" b="1" dirty="0">
                <a:solidFill>
                  <a:srgbClr val="FF0000"/>
                </a:solidFill>
              </a:rPr>
              <a:t>Conclusion</a:t>
            </a:r>
            <a:br>
              <a:rPr lang="en-US" dirty="0"/>
            </a:br>
            <a:r>
              <a:rPr lang="en-US" b="1" dirty="0"/>
              <a:t> </a:t>
            </a:r>
            <a:endParaRPr lang="en-US" dirty="0"/>
          </a:p>
        </p:txBody>
      </p:sp>
      <p:sp>
        <p:nvSpPr>
          <p:cNvPr id="3" name="Content Placeholder 2"/>
          <p:cNvSpPr>
            <a:spLocks noGrp="1"/>
          </p:cNvSpPr>
          <p:nvPr>
            <p:ph idx="1"/>
          </p:nvPr>
        </p:nvSpPr>
        <p:spPr>
          <a:xfrm>
            <a:off x="1328058" y="1121229"/>
            <a:ext cx="10863942" cy="5617028"/>
          </a:xfrm>
        </p:spPr>
        <p:txBody>
          <a:bodyPr>
            <a:normAutofit/>
          </a:bodyPr>
          <a:lstStyle/>
          <a:p>
            <a:r>
              <a:rPr lang="en-US" b="1" dirty="0">
                <a:latin typeface="Times New Roman" panose="02020603050405020304" pitchFamily="18" charset="0"/>
                <a:cs typeface="Times New Roman" panose="02020603050405020304" pitchFamily="18" charset="0"/>
              </a:rPr>
              <a:t>In regard to the growing elderly population in the country, a surge in NCDs and the increase in health care costs, the integration of PC into PHC is an undeniable necessity. </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the concept of PC is required to be a point of consensus between the decision makers and providers of health care services. In addition, governmental organizations should create the necessary infrastructures for this integration, in co-operation with charity organizations, NGOs and volunteers through appropriate policy-making. </a:t>
            </a:r>
          </a:p>
          <a:p>
            <a:endParaRPr lang="en-US" dirty="0"/>
          </a:p>
        </p:txBody>
      </p:sp>
    </p:spTree>
    <p:extLst>
      <p:ext uri="{BB962C8B-B14F-4D97-AF65-F5344CB8AC3E}">
        <p14:creationId xmlns:p14="http://schemas.microsoft.com/office/powerpoint/2010/main" val="2171027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458686"/>
          </a:xfrm>
        </p:spPr>
        <p:txBody>
          <a:bodyPr/>
          <a:lstStyle/>
          <a:p>
            <a:r>
              <a:rPr lang="fa-IR" dirty="0"/>
              <a:t>توصیه نهایی</a:t>
            </a:r>
            <a:endParaRPr lang="en-US" dirty="0"/>
          </a:p>
        </p:txBody>
      </p:sp>
      <p:sp>
        <p:nvSpPr>
          <p:cNvPr id="3" name="Content Placeholder 2"/>
          <p:cNvSpPr>
            <a:spLocks noGrp="1"/>
          </p:cNvSpPr>
          <p:nvPr>
            <p:ph idx="1"/>
          </p:nvPr>
        </p:nvSpPr>
        <p:spPr>
          <a:xfrm>
            <a:off x="1055914" y="1687286"/>
            <a:ext cx="11136086" cy="5083627"/>
          </a:xfrm>
        </p:spPr>
        <p:txBody>
          <a:bodyPr>
            <a:normAutofit/>
          </a:bodyPr>
          <a:lstStyle/>
          <a:p>
            <a:r>
              <a:rPr lang="en-US" dirty="0">
                <a:latin typeface="Times New Roman" panose="02020603050405020304" pitchFamily="18" charset="0"/>
                <a:cs typeface="Times New Roman" panose="02020603050405020304" pitchFamily="18" charset="0"/>
              </a:rPr>
              <a:t>PHC &amp; essential package of palliative care should be include:</a:t>
            </a:r>
          </a:p>
          <a:p>
            <a:r>
              <a:rPr lang="en-US" dirty="0">
                <a:latin typeface="Times New Roman" panose="02020603050405020304" pitchFamily="18" charset="0"/>
                <a:cs typeface="Times New Roman" panose="02020603050405020304" pitchFamily="18" charset="0"/>
              </a:rPr>
              <a:t>a set of safe, effective, inexpensive, off-patent and widely available medicines; </a:t>
            </a:r>
          </a:p>
          <a:p>
            <a:r>
              <a:rPr lang="en-US" dirty="0">
                <a:latin typeface="Times New Roman" panose="02020603050405020304" pitchFamily="18" charset="0"/>
                <a:cs typeface="Times New Roman" panose="02020603050405020304" pitchFamily="18" charset="0"/>
              </a:rPr>
              <a:t>simple and inexpensive equipment; </a:t>
            </a:r>
          </a:p>
          <a:p>
            <a:r>
              <a:rPr lang="en-US" dirty="0">
                <a:latin typeface="Times New Roman" panose="02020603050405020304" pitchFamily="18" charset="0"/>
                <a:cs typeface="Times New Roman" panose="02020603050405020304" pitchFamily="18" charset="0"/>
              </a:rPr>
              <a:t> basic social supports; and the human resources needed to provide the medicines, equipment and social supports effectively and safely</a:t>
            </a:r>
            <a:endParaRPr lang="fa-IR">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r" rtl="1"/>
            <a:r>
              <a:rPr lang="fa-IR" b="1" dirty="0">
                <a:solidFill>
                  <a:srgbClr val="FF0000"/>
                </a:solidFill>
                <a:latin typeface="Times New Roman" panose="02020603050405020304" pitchFamily="18" charset="0"/>
                <a:cs typeface="Times New Roman" panose="02020603050405020304" pitchFamily="18" charset="0"/>
              </a:rPr>
              <a:t>حرکت به سوی ادغام مراقبتهای تسکینی در نظام سلامت با مشارکت اجتماعی تمام و کمال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638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پرسش و پاسخ</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658237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sz="quarter" idx="1"/>
          </p:nvPr>
        </p:nvSpPr>
        <p:spPr>
          <a:xfrm>
            <a:off x="2133601" y="214313"/>
            <a:ext cx="7521575" cy="6718300"/>
          </a:xfrm>
        </p:spPr>
        <p:txBody>
          <a:bodyPr/>
          <a:lstStyle/>
          <a:p>
            <a:pPr eaLnBrk="1" hangingPunct="1"/>
            <a:r>
              <a:rPr lang="fa-IR" altLang="en-US" sz="9600">
                <a:solidFill>
                  <a:srgbClr val="006600"/>
                </a:solidFill>
                <a:latin typeface="IranNastaliq" pitchFamily="18" charset="0"/>
                <a:ea typeface="IranNastaliq" pitchFamily="18" charset="0"/>
                <a:cs typeface="IranNastaliq" pitchFamily="18" charset="0"/>
              </a:rPr>
              <a:t>و من ا... التوفیق</a:t>
            </a:r>
            <a:endParaRPr lang="en-US" altLang="en-US" sz="9600">
              <a:solidFill>
                <a:srgbClr val="006600"/>
              </a:solidFill>
              <a:latin typeface="IranNastaliq" pitchFamily="18" charset="0"/>
              <a:ea typeface="IranNastaliq" pitchFamily="18" charset="0"/>
              <a:cs typeface="IranNastaliq" pitchFamily="18" charset="0"/>
            </a:endParaRP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71688"/>
            <a:ext cx="914400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20825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685800"/>
            <a:ext cx="10436224" cy="4974771"/>
          </a:xfrm>
        </p:spPr>
        <p:txBody>
          <a:bodyPr/>
          <a:lstStyle/>
          <a:p>
            <a:r>
              <a:rPr lang="en-US" b="1" dirty="0"/>
              <a:t>If I hear the term ‘Palliative Care’ I think of . . .</a:t>
            </a:r>
            <a:endParaRPr lang="en-US" dirty="0"/>
          </a:p>
        </p:txBody>
      </p:sp>
    </p:spTree>
    <p:extLst>
      <p:ext uri="{BB962C8B-B14F-4D97-AF65-F5344CB8AC3E}">
        <p14:creationId xmlns:p14="http://schemas.microsoft.com/office/powerpoint/2010/main" val="281907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30630"/>
            <a:ext cx="10018713" cy="1371599"/>
          </a:xfrm>
        </p:spPr>
        <p:txBody>
          <a:bodyPr/>
          <a:lstStyle/>
          <a:p>
            <a:r>
              <a:rPr lang="en-US" b="1" dirty="0"/>
              <a:t>Terminologies</a:t>
            </a:r>
            <a:endParaRPr lang="en-US" dirty="0"/>
          </a:p>
        </p:txBody>
      </p:sp>
      <p:sp>
        <p:nvSpPr>
          <p:cNvPr id="3" name="Content Placeholder 2"/>
          <p:cNvSpPr>
            <a:spLocks noGrp="1"/>
          </p:cNvSpPr>
          <p:nvPr>
            <p:ph idx="1"/>
          </p:nvPr>
        </p:nvSpPr>
        <p:spPr>
          <a:xfrm>
            <a:off x="1970315" y="2166256"/>
            <a:ext cx="10221685" cy="4191001"/>
          </a:xfrm>
        </p:spPr>
        <p:txBody>
          <a:bodyPr>
            <a:normAutofit fontScale="85000" lnSpcReduction="20000"/>
          </a:bodyPr>
          <a:lstStyle/>
          <a:p>
            <a:pPr marL="0" indent="0">
              <a:buNone/>
            </a:pPr>
            <a:r>
              <a:rPr lang="en-US" dirty="0"/>
              <a:t>1. </a:t>
            </a:r>
            <a:r>
              <a:rPr lang="en-US" sz="3200" b="1" dirty="0">
                <a:solidFill>
                  <a:srgbClr val="FF0000"/>
                </a:solidFill>
                <a:latin typeface="Times New Roman" panose="02020603050405020304" pitchFamily="18" charset="0"/>
                <a:cs typeface="Times New Roman" panose="02020603050405020304" pitchFamily="18" charset="0"/>
              </a:rPr>
              <a:t>Palliative care</a:t>
            </a:r>
          </a:p>
          <a:p>
            <a:pPr marL="0" indent="0">
              <a:buNone/>
            </a:pPr>
            <a:r>
              <a:rPr lang="en-US" sz="3200" b="1" dirty="0">
                <a:latin typeface="Times New Roman" panose="02020603050405020304" pitchFamily="18" charset="0"/>
                <a:cs typeface="Times New Roman" panose="02020603050405020304" pitchFamily="18" charset="0"/>
              </a:rPr>
              <a:t>2. Hospice care</a:t>
            </a:r>
          </a:p>
          <a:p>
            <a:pPr marL="0" indent="0">
              <a:buNone/>
            </a:pPr>
            <a:r>
              <a:rPr lang="en-US" sz="3200" b="1" dirty="0">
                <a:latin typeface="Times New Roman" panose="02020603050405020304" pitchFamily="18" charset="0"/>
                <a:cs typeface="Times New Roman" panose="02020603050405020304" pitchFamily="18" charset="0"/>
              </a:rPr>
              <a:t>3. Supportive care:</a:t>
            </a:r>
            <a:r>
              <a:rPr lang="en-US" sz="3200" dirty="0"/>
              <a:t> Relieving the symptoms in order to improve the quality of life</a:t>
            </a:r>
            <a:endParaRPr lang="en-US" sz="3200" b="1" dirty="0">
              <a:latin typeface="Times New Roman" panose="02020603050405020304" pitchFamily="18" charset="0"/>
              <a:cs typeface="Times New Roman" panose="02020603050405020304" pitchFamily="18" charset="0"/>
            </a:endParaRPr>
          </a:p>
          <a:p>
            <a:pPr marL="0" indent="0">
              <a:buNone/>
            </a:pPr>
            <a:r>
              <a:rPr lang="en-US" sz="3200" b="1" dirty="0">
                <a:latin typeface="Times New Roman" panose="02020603050405020304" pitchFamily="18" charset="0"/>
                <a:cs typeface="Times New Roman" panose="02020603050405020304" pitchFamily="18" charset="0"/>
              </a:rPr>
              <a:t>4. Terminal care</a:t>
            </a:r>
          </a:p>
          <a:p>
            <a:pPr marL="0" indent="0">
              <a:buNone/>
            </a:pPr>
            <a:r>
              <a:rPr lang="en-US" sz="3200" b="1" dirty="0">
                <a:latin typeface="Times New Roman" panose="02020603050405020304" pitchFamily="18" charset="0"/>
                <a:cs typeface="Times New Roman" panose="02020603050405020304" pitchFamily="18" charset="0"/>
              </a:rPr>
              <a:t>5. End of life care</a:t>
            </a:r>
          </a:p>
          <a:p>
            <a:pPr marL="0" indent="0">
              <a:buNone/>
            </a:pPr>
            <a:r>
              <a:rPr lang="en-US" sz="3200" b="1" dirty="0">
                <a:latin typeface="Times New Roman" panose="02020603050405020304" pitchFamily="18" charset="0"/>
                <a:cs typeface="Times New Roman" panose="02020603050405020304" pitchFamily="18" charset="0"/>
              </a:rPr>
              <a:t>6.Comfort care</a:t>
            </a:r>
            <a:r>
              <a:rPr lang="en-US" sz="3200" dirty="0"/>
              <a:t>: Enhance the quality of life for patients and their families</a:t>
            </a:r>
          </a:p>
          <a:p>
            <a:pPr marL="0" indent="0">
              <a:buNone/>
            </a:pPr>
            <a:r>
              <a:rPr lang="en-US" sz="3200" dirty="0"/>
              <a:t>7.</a:t>
            </a:r>
            <a:r>
              <a:rPr lang="en-US" sz="3200" b="1" dirty="0">
                <a:solidFill>
                  <a:srgbClr val="FF0000"/>
                </a:solidFill>
                <a:latin typeface="Times New Roman" panose="02020603050405020304" pitchFamily="18" charset="0"/>
                <a:cs typeface="Times New Roman" panose="02020603050405020304" pitchFamily="18" charset="0"/>
              </a:rPr>
              <a:t> Palliative medicine </a:t>
            </a:r>
            <a:endParaRPr lang="en-US" sz="3200" dirty="0"/>
          </a:p>
          <a:p>
            <a:pPr marL="0" indent="0">
              <a:buNone/>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5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324303"/>
          </a:xfrm>
        </p:spPr>
        <p:txBody>
          <a:bodyPr/>
          <a:lstStyle/>
          <a:p>
            <a:r>
              <a:rPr lang="en-US" b="1" dirty="0"/>
              <a:t>What is a health system?</a:t>
            </a:r>
            <a:r>
              <a:rPr lang="en-US" dirty="0"/>
              <a:t> </a:t>
            </a:r>
            <a:br>
              <a:rPr lang="en-US" dirty="0"/>
            </a:br>
            <a:endParaRPr lang="en-US" dirty="0"/>
          </a:p>
        </p:txBody>
      </p:sp>
      <p:sp>
        <p:nvSpPr>
          <p:cNvPr id="3" name="Content Placeholder 2"/>
          <p:cNvSpPr>
            <a:spLocks noGrp="1"/>
          </p:cNvSpPr>
          <p:nvPr>
            <p:ph idx="1"/>
          </p:nvPr>
        </p:nvSpPr>
        <p:spPr>
          <a:xfrm>
            <a:off x="1484310" y="1114098"/>
            <a:ext cx="10707690" cy="5743902"/>
          </a:xfrm>
        </p:spPr>
        <p:txBody>
          <a:bodyPr>
            <a:normAutofit/>
          </a:bodyPr>
          <a:lstStyle/>
          <a:p>
            <a:r>
              <a:rPr lang="en-US" dirty="0">
                <a:latin typeface="Times New Roman" pitchFamily="18" charset="0"/>
                <a:cs typeface="Times New Roman" pitchFamily="18" charset="0"/>
              </a:rPr>
              <a:t>A health system consists of all organizations, people and actions whose </a:t>
            </a:r>
            <a:r>
              <a:rPr lang="en-US" i="1" dirty="0">
                <a:latin typeface="Times New Roman" pitchFamily="18" charset="0"/>
                <a:cs typeface="Times New Roman" pitchFamily="18" charset="0"/>
              </a:rPr>
              <a:t>primary intent </a:t>
            </a:r>
            <a:r>
              <a:rPr lang="en-US" dirty="0">
                <a:latin typeface="Times New Roman" pitchFamily="18" charset="0"/>
                <a:cs typeface="Times New Roman" pitchFamily="18" charset="0"/>
              </a:rPr>
              <a:t>is to promote, restore or maintain health.</a:t>
            </a:r>
          </a:p>
          <a:p>
            <a:r>
              <a:rPr lang="en-US" dirty="0">
                <a:latin typeface="Times New Roman" pitchFamily="18" charset="0"/>
                <a:cs typeface="Times New Roman" pitchFamily="18" charset="0"/>
              </a:rPr>
              <a:t> This includes </a:t>
            </a:r>
            <a:r>
              <a:rPr lang="en-US" dirty="0" err="1">
                <a:latin typeface="Times New Roman" pitchFamily="18" charset="0"/>
                <a:cs typeface="Times New Roman" pitchFamily="18" charset="0"/>
              </a:rPr>
              <a:t>eﬀorts</a:t>
            </a:r>
            <a:r>
              <a:rPr lang="en-US" dirty="0">
                <a:latin typeface="Times New Roman" pitchFamily="18" charset="0"/>
                <a:cs typeface="Times New Roman" pitchFamily="18" charset="0"/>
              </a:rPr>
              <a:t> to </a:t>
            </a:r>
            <a:r>
              <a:rPr lang="en-US" dirty="0" err="1">
                <a:latin typeface="Times New Roman" pitchFamily="18" charset="0"/>
                <a:cs typeface="Times New Roman" pitchFamily="18" charset="0"/>
              </a:rPr>
              <a:t>inﬂuence</a:t>
            </a:r>
            <a:r>
              <a:rPr lang="en-US" dirty="0">
                <a:latin typeface="Times New Roman" pitchFamily="18" charset="0"/>
                <a:cs typeface="Times New Roman" pitchFamily="18" charset="0"/>
              </a:rPr>
              <a:t> determinants of health as well as more direct health-improving activities.</a:t>
            </a:r>
          </a:p>
          <a:p>
            <a:r>
              <a:rPr lang="en-US" dirty="0">
                <a:latin typeface="Times New Roman" pitchFamily="18" charset="0"/>
                <a:cs typeface="Times New Roman" pitchFamily="18" charset="0"/>
              </a:rPr>
              <a:t>It includes, for example, a mother caring for a sick child at home; private providers;</a:t>
            </a:r>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behaviour</a:t>
            </a:r>
            <a:r>
              <a:rPr lang="en-US" dirty="0">
                <a:latin typeface="Times New Roman" pitchFamily="18" charset="0"/>
                <a:cs typeface="Times New Roman" pitchFamily="18" charset="0"/>
              </a:rPr>
              <a:t> change </a:t>
            </a:r>
            <a:r>
              <a:rPr lang="en-US" dirty="0" err="1">
                <a:latin typeface="Times New Roman" pitchFamily="18" charset="0"/>
                <a:cs typeface="Times New Roman" pitchFamily="18" charset="0"/>
              </a:rPr>
              <a:t>programms</a:t>
            </a:r>
            <a:r>
              <a:rPr lang="en-US" dirty="0">
                <a:latin typeface="Times New Roman" pitchFamily="18" charset="0"/>
                <a:cs typeface="Times New Roman" pitchFamily="18" charset="0"/>
              </a:rPr>
              <a:t>; vector-control campaigns; health insurance </a:t>
            </a:r>
            <a:r>
              <a:rPr lang="en-US" dirty="0" err="1">
                <a:latin typeface="Times New Roman" pitchFamily="18" charset="0"/>
                <a:cs typeface="Times New Roman" pitchFamily="18" charset="0"/>
              </a:rPr>
              <a:t>organizations;occupational</a:t>
            </a:r>
            <a:r>
              <a:rPr lang="en-US" dirty="0">
                <a:latin typeface="Times New Roman" pitchFamily="18" charset="0"/>
                <a:cs typeface="Times New Roman" pitchFamily="18" charset="0"/>
              </a:rPr>
              <a:t> health and safety legislation.</a:t>
            </a:r>
          </a:p>
          <a:p>
            <a:r>
              <a:rPr lang="en-US" dirty="0">
                <a:latin typeface="Times New Roman" pitchFamily="18" charset="0"/>
                <a:cs typeface="Times New Roman" pitchFamily="18" charset="0"/>
              </a:rPr>
              <a:t> It includes inter-</a:t>
            </a:r>
            <a:r>
              <a:rPr lang="en-US" dirty="0" err="1">
                <a:latin typeface="Times New Roman" pitchFamily="18" charset="0"/>
                <a:cs typeface="Times New Roman" pitchFamily="18" charset="0"/>
              </a:rPr>
              <a:t>sectoral</a:t>
            </a:r>
            <a:r>
              <a:rPr lang="en-US" dirty="0">
                <a:latin typeface="Times New Roman" pitchFamily="18" charset="0"/>
                <a:cs typeface="Times New Roman" pitchFamily="18" charset="0"/>
              </a:rPr>
              <a:t> action by health </a:t>
            </a:r>
            <a:r>
              <a:rPr lang="en-US" dirty="0" err="1">
                <a:latin typeface="Times New Roman" pitchFamily="18" charset="0"/>
                <a:cs typeface="Times New Roman" pitchFamily="18" charset="0"/>
              </a:rPr>
              <a:t>staﬀ</a:t>
            </a:r>
            <a:r>
              <a:rPr lang="en-US" dirty="0">
                <a:latin typeface="Times New Roman" pitchFamily="18" charset="0"/>
                <a:cs typeface="Times New Roman" pitchFamily="18" charset="0"/>
              </a:rPr>
              <a:t>, for example, encouraging the ministry of education to promote female education, a well known determinant of better health. </a:t>
            </a:r>
            <a:br>
              <a:rPr lang="en-US" dirty="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887" y="-1"/>
            <a:ext cx="10559142" cy="2797630"/>
          </a:xfrm>
        </p:spPr>
        <p:txBody>
          <a:bodyPr>
            <a:normAutofit fontScale="90000"/>
          </a:bodyPr>
          <a:lstStyle/>
          <a:p>
            <a:r>
              <a:rPr lang="fa-IR" dirty="0"/>
              <a:t>چند شاخص :</a:t>
            </a:r>
            <a:br>
              <a:rPr lang="en-US" dirty="0"/>
            </a:br>
            <a:r>
              <a:rPr lang="en-US" sz="3600" b="1" dirty="0">
                <a:latin typeface="Times New Roman" panose="02020603050405020304" pitchFamily="18" charset="0"/>
                <a:cs typeface="Times New Roman" panose="02020603050405020304" pitchFamily="18" charset="0"/>
              </a:rPr>
              <a:t>Cancer rates/100000:</a:t>
            </a:r>
            <a:r>
              <a:rPr lang="en-US" sz="3600" b="1" dirty="0">
                <a:solidFill>
                  <a:schemeClr val="accent4"/>
                </a:solidFill>
                <a:latin typeface="Times New Roman" panose="02020603050405020304" pitchFamily="18" charset="0"/>
                <a:cs typeface="Times New Roman" panose="02020603050405020304" pitchFamily="18" charset="0"/>
              </a:rPr>
              <a:t>243</a:t>
            </a:r>
            <a:r>
              <a:rPr lang="en-US" sz="3600" b="1" dirty="0">
                <a:latin typeface="Times New Roman" panose="02020603050405020304" pitchFamily="18" charset="0"/>
                <a:cs typeface="Times New Roman" panose="02020603050405020304" pitchFamily="18" charset="0"/>
              </a:rPr>
              <a:t> in                                2020</a:t>
            </a:r>
            <a:br>
              <a:rPr lang="en-US" sz="3600" b="1" dirty="0"/>
            </a:br>
            <a:r>
              <a:rPr lang="en-US" sz="3600" b="1" dirty="0">
                <a:solidFill>
                  <a:srgbClr val="00B050"/>
                </a:solidFill>
                <a:latin typeface="Times New Roman" panose="02020603050405020304" pitchFamily="18" charset="0"/>
                <a:cs typeface="Times New Roman" panose="02020603050405020304" pitchFamily="18" charset="0"/>
              </a:rPr>
              <a:t>UHC Service Coverage Index (SDG) :72</a:t>
            </a:r>
            <a:r>
              <a:rPr lang="en-US" sz="3600" dirty="0">
                <a:solidFill>
                  <a:srgbClr val="00B050"/>
                </a:solidFill>
                <a:latin typeface="Times New Roman" panose="02020603050405020304" pitchFamily="18" charset="0"/>
                <a:cs typeface="Times New Roman" panose="02020603050405020304" pitchFamily="18" charset="0"/>
              </a:rPr>
              <a:t>in     </a:t>
            </a:r>
            <a:r>
              <a:rPr lang="en-US" sz="3600" b="1" dirty="0">
                <a:solidFill>
                  <a:srgbClr val="00B050"/>
                </a:solidFill>
                <a:latin typeface="Times New Roman" panose="02020603050405020304" pitchFamily="18" charset="0"/>
                <a:cs typeface="Times New Roman" panose="02020603050405020304" pitchFamily="18" charset="0"/>
              </a:rPr>
              <a:t> 2019</a:t>
            </a:r>
            <a:br>
              <a:rPr lang="fa-IR" sz="3600" b="1" dirty="0">
                <a:solidFill>
                  <a:srgbClr val="00B05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Quality Of Death Index:73</a:t>
            </a:r>
            <a:r>
              <a:rPr lang="en-US" sz="3600" b="1" baseline="30000" dirty="0">
                <a:solidFill>
                  <a:srgbClr val="FF0000"/>
                </a:solidFill>
                <a:latin typeface="Times New Roman" panose="02020603050405020304" pitchFamily="18" charset="0"/>
                <a:cs typeface="Times New Roman" panose="02020603050405020304" pitchFamily="18" charset="0"/>
              </a:rPr>
              <a:t>rd</a:t>
            </a:r>
            <a:r>
              <a:rPr lang="en-US" sz="3600" b="1" dirty="0">
                <a:solidFill>
                  <a:srgbClr val="FF0000"/>
                </a:solidFill>
                <a:latin typeface="Times New Roman" panose="02020603050405020304" pitchFamily="18" charset="0"/>
                <a:cs typeface="Times New Roman" panose="02020603050405020304" pitchFamily="18" charset="0"/>
              </a:rPr>
              <a:t>80 </a:t>
            </a:r>
            <a:r>
              <a:rPr lang="en-US" sz="3600" dirty="0">
                <a:solidFill>
                  <a:srgbClr val="FF0000"/>
                </a:solidFill>
                <a:latin typeface="Times New Roman" panose="02020603050405020304" pitchFamily="18" charset="0"/>
                <a:cs typeface="Times New Roman" panose="02020603050405020304" pitchFamily="18" charset="0"/>
              </a:rPr>
              <a:t>in                    </a:t>
            </a:r>
            <a:r>
              <a:rPr lang="en-US" sz="3600" b="1" dirty="0">
                <a:solidFill>
                  <a:srgbClr val="FF0000"/>
                </a:solidFill>
                <a:latin typeface="Times New Roman" panose="02020603050405020304" pitchFamily="18" charset="0"/>
                <a:cs typeface="Times New Roman" panose="02020603050405020304" pitchFamily="18" charset="0"/>
              </a:rPr>
              <a:t>2015</a:t>
            </a:r>
            <a:br>
              <a:rPr lang="en-US" sz="3600" b="1" dirty="0">
                <a:solidFill>
                  <a:srgbClr val="FF0000"/>
                </a:solidFill>
                <a:latin typeface="Times New Roman" panose="02020603050405020304" pitchFamily="18" charset="0"/>
                <a:cs typeface="Times New Roman" panose="02020603050405020304" pitchFamily="18" charset="0"/>
              </a:rPr>
            </a:br>
            <a:endParaRPr lang="en-US" dirty="0">
              <a:solidFill>
                <a:srgbClr val="00B050"/>
              </a:solidFill>
              <a:latin typeface="Times New Roman" panose="02020603050405020304" pitchFamily="18" charset="0"/>
              <a:cs typeface="Times New Roman" panose="02020603050405020304" pitchFamily="18" charset="0"/>
            </a:endParaRPr>
          </a:p>
        </p:txBody>
      </p:sp>
      <p:pic>
        <p:nvPicPr>
          <p:cNvPr id="17411"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76400" y="2971800"/>
            <a:ext cx="8534400" cy="3657600"/>
          </a:xfrm>
          <a:noFill/>
        </p:spPr>
      </p:pic>
    </p:spTree>
    <p:extLst>
      <p:ext uri="{BB962C8B-B14F-4D97-AF65-F5344CB8AC3E}">
        <p14:creationId xmlns:p14="http://schemas.microsoft.com/office/powerpoint/2010/main" val="145069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707689" cy="2081048"/>
          </a:xfrm>
        </p:spPr>
        <p:txBody>
          <a:bodyPr/>
          <a:lstStyle/>
          <a:p>
            <a:r>
              <a:rPr lang="fa-IR" b="1" dirty="0"/>
              <a:t>چشم انداز اتی </a:t>
            </a:r>
            <a:endParaRPr lang="en-US" dirty="0"/>
          </a:p>
        </p:txBody>
      </p:sp>
      <p:sp>
        <p:nvSpPr>
          <p:cNvPr id="3" name="Content Placeholder 2"/>
          <p:cNvSpPr>
            <a:spLocks noGrp="1"/>
          </p:cNvSpPr>
          <p:nvPr>
            <p:ph idx="1"/>
          </p:nvPr>
        </p:nvSpPr>
        <p:spPr>
          <a:xfrm>
            <a:off x="1484310" y="2070538"/>
            <a:ext cx="10707690" cy="4787461"/>
          </a:xfrm>
        </p:spPr>
        <p:txBody>
          <a:bodyPr>
            <a:normAutofit/>
          </a:bodyPr>
          <a:lstStyle/>
          <a:p>
            <a:pPr lvl="0" algn="r" rtl="1"/>
            <a:r>
              <a:rPr lang="fa-IR" dirty="0"/>
              <a:t>می خواهیم به کجا برسیم ؟</a:t>
            </a:r>
          </a:p>
          <a:p>
            <a:pPr lvl="0" algn="r" rtl="1"/>
            <a:endParaRPr lang="en-US" dirty="0"/>
          </a:p>
          <a:p>
            <a:pPr algn="r" rtl="1"/>
            <a:r>
              <a:rPr lang="ar-SA" dirty="0"/>
              <a:t>توسعه پایدار یا</a:t>
            </a:r>
            <a:r>
              <a:rPr lang="en-US" dirty="0"/>
              <a:t> Sustainable development </a:t>
            </a:r>
            <a:r>
              <a:rPr lang="ar-SA" dirty="0"/>
              <a:t>به معنای تلفیق اهداف اقتصادی، اجتماعی و زیست محیطی برای حداکثرسازی رفاه انسان فعلی بدون آسیب به توانایی نسلهای آتی برای برآوردن نیازهایشان میباشد</a:t>
            </a:r>
            <a:endParaRPr lang="fa-IR" dirty="0"/>
          </a:p>
          <a:p>
            <a:pPr algn="r" rtl="1"/>
            <a:endParaRPr lang="fa-IR" dirty="0"/>
          </a:p>
          <a:p>
            <a:pPr algn="r" rtl="1"/>
            <a:r>
              <a:rPr lang="fa-IR" dirty="0"/>
              <a:t>پوشش همگانی سلامت</a:t>
            </a:r>
            <a:endParaRPr lang="en-US" dirty="0"/>
          </a:p>
        </p:txBody>
      </p:sp>
    </p:spTree>
    <p:extLst>
      <p:ext uri="{BB962C8B-B14F-4D97-AF65-F5344CB8AC3E}">
        <p14:creationId xmlns:p14="http://schemas.microsoft.com/office/powerpoint/2010/main" val="24056878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53A685A8-C965-4161-A167-30B1BBE56FF2}"/>
  <p:tag name="ISPRING_RESOURCE_FOLDER" val="F:\تفکر سیستمی\کارورزی  پزشکی اجتماعی - 1400شهریور\"/>
  <p:tag name="ISPRING_PRESENTATION_PATH" val="F:\تفکر سیستمی\کارورزی  پزشکی اجتماعی - 1400شهریور.pptx"/>
  <p:tag name="ISPRING_PROJECT_VERSION" val="9.3"/>
  <p:tag name="ISPRING_PROJECT_FOLDER_UPDATED" val="1"/>
  <p:tag name="ISPRING_SCREEN_RECS_UPDATED" val="F:\تفکر سیستمی\کارورزی  پزشکی اجتماعی - 1400شهریور\"/>
  <p:tag name="ISPRING_PRESENTATION_COURSE_TITLE" val="کارورزی  پزشکی اجتماعی - 1400شهریور"/>
  <p:tag name="ISPRING_WEBLINKS_TARGET" val="_blank"/>
  <p:tag name="ISPRING_WEBLINKS_TARGETMJT" val="_self"/>
  <p:tag name="ISPRING_DEFAULT_PRESENTE_ID" val="{8B178EB7-FDE2-4CE5-8AFE-A0267523E038}"/>
  <p:tag name="ISPRING_PRESENTERDATA_0" val="2K/aqdiq2LEg2K3Ys9uM2YYg2KzYqNin2LHbjA==||||ezhCMTc4RUI3LUZERTItNENFNS04QUZFLUEwMjY3NTIzRTAzOH0=|||MA==|||"/>
  <p:tag name="FLASHSPRING_PRESENTATION_REFERENCES" val=""/>
  <p:tag name="FLASHSPRING_ZOOM_TAG" val="58"/>
  <p:tag name="ISPRING_PRESENTATION_INFO_2" val="&lt;?xml version=&quot;1.0&quot; encoding=&quot;UTF-8&quot; standalone=&quot;no&quot; ?&gt;&#10;&lt;presentation2&gt;&#10;&#10;  &lt;slides&gt;&#10;    &lt;slide id=&quot;{40E8C984-F334-4118-B3BE-4182A7D9BC5C}&quot; pptId=&quot;309&quot;/&gt;&#10;    &lt;slide id=&quot;{EBDA21EB-C346-4DD6-B049-53DD4486E07D}&quot; pptId=&quot;379&quot;/&gt;&#10;    &lt;slide id=&quot;{8B6EF46C-4ECF-4DD1-96D4-F4589508266F}&quot; pptId=&quot;380&quot;/&gt;&#10;    &lt;slide id=&quot;{A84B6289-7854-44EC-B7EA-36CF7E937B44}&quot; pptId=&quot;382&quot;/&gt;&#10;    &lt;slide id=&quot;{197E3EF5-17E7-49B3-8D5C-A2D6FEDD5087}&quot; pptId=&quot;381&quot;/&gt;&#10;    &lt;slide id=&quot;{E7BF0C62-941B-4D3D-9355-916700A13AF9}&quot; pptId=&quot;385&quot;/&gt;&#10;    &lt;slide id=&quot;{3031D9B8-081D-4B4E-AD3A-513410A3B847}&quot; pptId=&quot;383&quot;/&gt;&#10;    &lt;slide id=&quot;{7E8BA92B-0D06-4BFE-9428-2049AA65CCEB}&quot; pptId=&quot;386&quot;/&gt;&#10;    &lt;slide id=&quot;{642CFBA2-1984-4EC3-8C8B-D9DA0501B1E0}&quot; pptId=&quot;360&quot;/&gt;&#10;    &lt;slide id=&quot;{587394AE-0827-4EB4-B94D-CEF48AD47312}&quot; pptId=&quot;387&quot;/&gt;&#10;    &lt;slide id=&quot;{921FF898-23C6-4BBA-8C16-35DE56C7891E}&quot; pptId=&quot;393&quot;/&gt;&#10;    &lt;slide id=&quot;{3930D584-041B-4A29-8A2D-901F7C65C63F}&quot; pptId=&quot;394&quot;/&gt;&#10;    &lt;slide id=&quot;{583FEA43-3779-4C12-963D-3C472FF7673F}&quot; pptId=&quot;388&quot;/&gt;&#10;    &lt;slide id=&quot;{8F56ED72-4ADF-43A4-8136-F5D9D5778D7C}&quot; pptId=&quot;389&quot;/&gt;&#10;    &lt;slide id=&quot;{26C62175-1086-4F19-80ED-F64F5E7214A2}&quot; pptId=&quot;390&quot;/&gt;&#10;    &lt;slide id=&quot;{DE5338C2-C1D3-4EE3-8AF4-043B9008D0BD}&quot; pptId=&quot;391&quot;/&gt;&#10;    &lt;slide id=&quot;{BB1EDE84-C56E-4233-841C-0241167E0668}&quot; pptId=&quot;356&quot;/&gt;&#10;    &lt;slide id=&quot;{C481EFF2-B022-40CF-AC23-D09A2DE35F24}&quot; pptId=&quot;396&quot;/&gt;&#10;    &lt;slide id=&quot;{1CD4D9D8-A0C0-493E-8E7C-24392C25F5C3}&quot; pptId=&quot;395&quot;/&gt;&#10;    &lt;slide id=&quot;{25735F03-F3E6-4324-B907-6A9A26D09A0C}&quot; pptId=&quot;397&quot;/&gt;&#10;    &lt;slide id=&quot;{9E2993F7-0C29-4FF8-AC24-F9615215DF9B}&quot; pptId=&quot;399&quot;/&gt;&#10;    &lt;slide id=&quot;{54F17E0E-BB21-4A3F-B9B5-7604F0061810}&quot; pptId=&quot;400&quot;/&gt;&#10;    &lt;slide id=&quot;{EACDB2F4-512C-4CA6-A3B5-E3843AA14541}&quot; pptId=&quot;355&quot;/&gt;&#10;    &lt;slide id=&quot;{6E9F0021-B421-4E05-A8BD-A57EC4209BFE}&quot; pptId=&quot;363&quot;/&gt;&#10;    &lt;slide id=&quot;{A746AF6A-775B-4E76-959E-E2A803A35692}&quot; pptId=&quot;359&quot;/&gt;&#10;    &lt;slide id=&quot;{CA072B17-D0C9-45C8-A4EA-95E894A0FD79}&quot; pptId=&quot;354&quot;/&gt;&#10;    &lt;slide id=&quot;{017541A0-B7C3-41B3-9F1E-4B7C596F21A9}&quot; pptId=&quot;361&quot;/&gt;&#10;    &lt;slide id=&quot;{46B5E68A-B152-4A88-8B9A-0B59655E650A}&quot; pptId=&quot;351&quot;/&gt;&#10;    &lt;slide id=&quot;{602372D7-7D92-41D4-8CFB-FE251D13780D}&quot; pptId=&quot;352&quot;/&gt;&#10;    &lt;slide id=&quot;{FEC7A523-FE5A-41AB-BF96-C9D28267B7CF}&quot; pptId=&quot;353&quot;/&gt;&#10;    &lt;slide id=&quot;{5DA5CCB6-18B3-44D9-B30D-2F70F2833695}&quot; pptId=&quot;362&quot;/&gt;&#10;    &lt;slide id=&quot;{E0EEA693-220F-4835-8938-BC011095F49B}&quot; pptId=&quot;357&quot;/&gt;&#10;    &lt;slide id=&quot;{FC1DB127-C3E2-433A-9B66-68061D2AFB94}&quot; pptId=&quot;358&quot;/&gt;&#10;    &lt;slide id=&quot;{01CAF293-7C55-4217-A218-061C59F6BDB3}&quot; pptId=&quot;364&quot;/&gt;&#10;    &lt;slide id=&quot;{ACD60B3B-40C2-47BF-976D-4A860B3AF236}&quot; pptId=&quot;368&quot;/&gt;&#10;    &lt;slide id=&quot;{8F373015-D8E0-4719-99FB-9894D1EC725B}&quot; pptId=&quot;369&quot;/&gt;&#10;    &lt;slide id=&quot;{0773DEFD-FD30-4C36-A254-1CBC47FDE129}&quot; pptId=&quot;398&quot;/&gt;&#10;    &lt;slide id=&quot;{8B3089F4-CAFE-4CBC-B432-81CA17DCBCFD}&quot; pptId=&quot;401&quot;/&gt;&#10;    &lt;slide id=&quot;{125554A0-056D-4FC5-9F0D-84647C5882E9}&quot; pptId=&quot;402&quot;/&gt;&#10;    &lt;slide id=&quot;{5F36F523-91C5-49C2-AF83-C078BCB27175}&quot; pptId=&quot;392&quot;/&gt;&#10;    &lt;slide id=&quot;{673592C4-A888-4C2A-A1AC-0186C9B38AE3}&quot; pptId=&quot;338&quot;/&gt;&#10;  &lt;/slides&gt;&#10;&#10;  &lt;narration&gt;&#10;    &lt;audioTracks/&gt;&#10;    &lt;videoTracks/&gt;&#10;  &lt;/narration&gt;&#10;&#10;&lt;/presentation2&gt;&#1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40E8C984-F334-4118-B3BE-4182A7D9BC5C}"/>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EBDA21EB-C346-4DD6-B049-53DD4486E07D}"/>
</p:tagLst>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2180</TotalTime>
  <Words>2015</Words>
  <Application>Microsoft Office PowerPoint</Application>
  <PresentationFormat>Widescreen</PresentationFormat>
  <Paragraphs>221</Paragraphs>
  <Slides>44</Slides>
  <Notes>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Parallax</vt:lpstr>
      <vt:lpstr>PowerPoint Presentation</vt:lpstr>
      <vt:lpstr>Integrating Palliative Care in Health system  of  IRAN  </vt:lpstr>
      <vt:lpstr>اهداف کارگاه   انتظار می رود که شرکت کنندگان در پایان بحث بتوانند به سوالات زیر پاسخ دهند : </vt:lpstr>
      <vt:lpstr>سیمای خدمات بالینی کشور ما در بیمارانی که با شرایط تحدیدکننده حیات (مزمن ،لاعلاج و در مراحل اخر زندگی) مواجه اند</vt:lpstr>
      <vt:lpstr>If I hear the term ‘Palliative Care’ I think of . . .</vt:lpstr>
      <vt:lpstr>Terminologies</vt:lpstr>
      <vt:lpstr>What is a health system?  </vt:lpstr>
      <vt:lpstr>چند شاخص : Cancer rates/100000:243 in                                2020 UHC Service Coverage Index (SDG) :72in      2019 Quality Of Death Index:73rd80 in                    2015 </vt:lpstr>
      <vt:lpstr>چشم انداز اتی </vt:lpstr>
      <vt:lpstr>تعریف پوشش همگانی</vt:lpstr>
      <vt:lpstr>ساختار و بستر حرکت به سوی مقصد</vt:lpstr>
      <vt:lpstr>PowerPoint Presentation</vt:lpstr>
      <vt:lpstr>PowerPoint Presentation</vt:lpstr>
      <vt:lpstr>PowerPoint Presentation</vt:lpstr>
      <vt:lpstr>WHO definition of palliative care:</vt:lpstr>
      <vt:lpstr>PowerPoint Presentation</vt:lpstr>
      <vt:lpstr>FACTS</vt:lpstr>
      <vt:lpstr>Definition of Hospice</vt:lpstr>
      <vt:lpstr>PowerPoint Presentation</vt:lpstr>
      <vt:lpstr>سئوال شماره 2: </vt:lpstr>
      <vt:lpstr>سئوال شماره 3: </vt:lpstr>
      <vt:lpstr>اقامت بیشتر ،عفونت ،مصرف انتی بیوتیک ،مقاومت دارویی و ...</vt:lpstr>
      <vt:lpstr>PC</vt:lpstr>
      <vt:lpstr>Palliative care provision</vt:lpstr>
      <vt:lpstr>چند شاخص :عملکرد نظام سلامت ایران Cancer rates/100000:243 in                                2020 UHC Service Coverage Index (SDG) :72in      2019 Quality Of Death Index:73rd80 in                    2015 114     در سال 2000                رتبه نظام سلامت ایران..........</vt:lpstr>
      <vt:lpstr>سئوال شماره 4:</vt:lpstr>
      <vt:lpstr>PHC and  PC</vt:lpstr>
      <vt:lpstr>Primary Health Care on the Road to Universal Health Coverage 2019 GLOBAL MONITORING REPORT</vt:lpstr>
      <vt:lpstr>PowerPoint Presentation</vt:lpstr>
      <vt:lpstr>PowerPoint Presentation</vt:lpstr>
      <vt:lpstr>PowerPoint Presentation</vt:lpstr>
      <vt:lpstr>2015 Quality of Death Index—</vt:lpstr>
      <vt:lpstr>دلایل غفلت از این مهم ؟؟</vt:lpstr>
      <vt:lpstr>PowerPoint Presentation</vt:lpstr>
      <vt:lpstr>مدل ها و تجارب موفق جهانی در ادغام مراقبتهای تسکینی در نظام ارائه خدمات</vt:lpstr>
      <vt:lpstr>Thailand: palliative care integrated into PHC</vt:lpstr>
      <vt:lpstr>PowerPoint Presentation</vt:lpstr>
      <vt:lpstr>Kerala, India: integration of palliative care into PHC using a public health approach</vt:lpstr>
      <vt:lpstr>جمع بندی و ارائه مدل پیشنهادی برای سطوح مختلف نظام سلامت ایران   </vt:lpstr>
      <vt:lpstr>Integrated PC  in Iran PHC </vt:lpstr>
      <vt:lpstr> Conclusion  </vt:lpstr>
      <vt:lpstr>توصیه نهایی</vt:lpstr>
      <vt:lpstr>پرسش و پاسخ</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مقدمه</dc:title>
  <dc:creator>a s u s</dc:creator>
  <cp:lastModifiedBy>Guest User</cp:lastModifiedBy>
  <cp:revision>265</cp:revision>
  <dcterms:created xsi:type="dcterms:W3CDTF">2020-11-05T16:52:32Z</dcterms:created>
  <dcterms:modified xsi:type="dcterms:W3CDTF">2024-02-09T08:19:17Z</dcterms:modified>
</cp:coreProperties>
</file>